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0" r:id="rId1"/>
  </p:sldMasterIdLst>
  <p:handoutMasterIdLst>
    <p:handoutMasterId r:id="rId3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79" r:id="rId10"/>
    <p:sldId id="271" r:id="rId11"/>
    <p:sldId id="272" r:id="rId12"/>
    <p:sldId id="273" r:id="rId13"/>
    <p:sldId id="276" r:id="rId14"/>
    <p:sldId id="275" r:id="rId15"/>
    <p:sldId id="277" r:id="rId16"/>
    <p:sldId id="288" r:id="rId17"/>
    <p:sldId id="289" r:id="rId18"/>
    <p:sldId id="290" r:id="rId19"/>
    <p:sldId id="281" r:id="rId20"/>
    <p:sldId id="282" r:id="rId21"/>
    <p:sldId id="283" r:id="rId22"/>
    <p:sldId id="284" r:id="rId23"/>
    <p:sldId id="291" r:id="rId24"/>
    <p:sldId id="285" r:id="rId25"/>
    <p:sldId id="286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287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90" d="100"/>
          <a:sy n="90" d="100"/>
        </p:scale>
        <p:origin x="90" y="7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7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486DB-6B73-42C7-B680-904335278C77}" type="datetimeFigureOut">
              <a:rPr lang="fr-FR" smtClean="0"/>
              <a:t>17/05/2016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EE4F1-1C2E-40B8-AC02-622BCD7C76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2215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068901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132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672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7" name="Picture 145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4" y="6188075"/>
            <a:ext cx="2036445" cy="57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55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19894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260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641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238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296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235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74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690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Mesure de formes réfléchissantes</a:t>
            </a:r>
            <a:br>
              <a:rPr lang="fr-FR" dirty="0"/>
            </a:br>
            <a:r>
              <a:rPr lang="fr-FR" dirty="0"/>
              <a:t>gauches par </a:t>
            </a:r>
            <a:r>
              <a:rPr lang="fr-FR" dirty="0" err="1"/>
              <a:t>déflectométrie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Y. Surrel</a:t>
            </a:r>
            <a:endParaRPr lang="fr-FR" dirty="0"/>
          </a:p>
        </p:txBody>
      </p:sp>
      <p:pic>
        <p:nvPicPr>
          <p:cNvPr id="4" name="Picture 14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5901937"/>
            <a:ext cx="2036445" cy="57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29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18898" y="260565"/>
            <a:ext cx="8534400" cy="765348"/>
          </a:xfrm>
        </p:spPr>
        <p:txBody>
          <a:bodyPr anchor="t"/>
          <a:lstStyle/>
          <a:p>
            <a:r>
              <a:rPr lang="fr-FR" dirty="0" smtClean="0"/>
              <a:t>Contrôle de miroirs solaires</a:t>
            </a:r>
            <a:endParaRPr lang="fr-FR" dirty="0"/>
          </a:p>
        </p:txBody>
      </p:sp>
      <p:pic>
        <p:nvPicPr>
          <p:cNvPr id="7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8898" y="1253451"/>
            <a:ext cx="3311602" cy="441754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02873" y="1253451"/>
            <a:ext cx="5892816" cy="44175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363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18898" y="260565"/>
            <a:ext cx="8534400" cy="765348"/>
          </a:xfrm>
        </p:spPr>
        <p:txBody>
          <a:bodyPr anchor="t"/>
          <a:lstStyle/>
          <a:p>
            <a:r>
              <a:rPr lang="fr-FR" dirty="0"/>
              <a:t>Contrôle de miroirs solaires</a:t>
            </a:r>
          </a:p>
        </p:txBody>
      </p:sp>
      <p:pic>
        <p:nvPicPr>
          <p:cNvPr id="5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8898" y="1025913"/>
            <a:ext cx="4711385" cy="4711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52956" y="1025913"/>
            <a:ext cx="5115414" cy="471138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2071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18898" y="260565"/>
            <a:ext cx="8534400" cy="765348"/>
          </a:xfrm>
        </p:spPr>
        <p:txBody>
          <a:bodyPr anchor="t"/>
          <a:lstStyle/>
          <a:p>
            <a:r>
              <a:rPr lang="fr-FR" dirty="0"/>
              <a:t>Contrôle de miroirs solaires</a:t>
            </a:r>
          </a:p>
        </p:txBody>
      </p:sp>
      <p:pic>
        <p:nvPicPr>
          <p:cNvPr id="7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1590" y="1025913"/>
            <a:ext cx="5962186" cy="52064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729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18898" y="260565"/>
            <a:ext cx="8534400" cy="765348"/>
          </a:xfrm>
        </p:spPr>
        <p:txBody>
          <a:bodyPr anchor="t"/>
          <a:lstStyle/>
          <a:p>
            <a:r>
              <a:rPr lang="fr-FR" dirty="0"/>
              <a:t>Étalon de planéité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781" y="1204447"/>
            <a:ext cx="5688078" cy="426407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491273" y="5896947"/>
            <a:ext cx="6531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Étalon de </a:t>
            </a:r>
            <a:r>
              <a:rPr lang="fr-FR" dirty="0" smtClean="0"/>
              <a:t>planéité certifié : écart de forme &lt; 400 nm , rugosité &lt; 6 nm. Diamètre 20 </a:t>
            </a:r>
            <a:r>
              <a:rPr lang="fr-FR" dirty="0" err="1" smtClean="0"/>
              <a:t>mm.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092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18898" y="260565"/>
            <a:ext cx="8534400" cy="765348"/>
          </a:xfrm>
        </p:spPr>
        <p:txBody>
          <a:bodyPr anchor="t"/>
          <a:lstStyle/>
          <a:p>
            <a:r>
              <a:rPr lang="fr-FR" dirty="0" err="1" smtClean="0"/>
              <a:t>Mirroir</a:t>
            </a:r>
            <a:r>
              <a:rPr lang="fr-FR" dirty="0" smtClean="0"/>
              <a:t> astronomique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98" y="1025913"/>
            <a:ext cx="4892040" cy="391668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742" y="1025913"/>
            <a:ext cx="4876800" cy="391668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18898" y="5252224"/>
            <a:ext cx="10075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Diamètre : 300 mm</a:t>
            </a:r>
            <a:br>
              <a:rPr lang="fr-FR" dirty="0" smtClean="0"/>
            </a:br>
            <a:r>
              <a:rPr lang="fr-FR" dirty="0" smtClean="0"/>
              <a:t>Des défauts ont été volontairement introduits par le client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804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18898" y="260564"/>
            <a:ext cx="8534400" cy="1507067"/>
          </a:xfrm>
        </p:spPr>
        <p:txBody>
          <a:bodyPr anchor="t">
            <a:normAutofit/>
          </a:bodyPr>
          <a:lstStyle/>
          <a:p>
            <a:r>
              <a:rPr lang="fr-FR" dirty="0" smtClean="0"/>
              <a:t>Avancée récente 1: pose caméra avec verrouillage de phase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Espace réservé du contenu 4"/>
              <p:cNvSpPr>
                <a:spLocks noGrp="1"/>
              </p:cNvSpPr>
              <p:nvPr>
                <p:ph idx="1"/>
              </p:nvPr>
            </p:nvSpPr>
            <p:spPr>
              <a:xfrm>
                <a:off x="618897" y="1755865"/>
                <a:ext cx="10286995" cy="4268755"/>
              </a:xfrm>
            </p:spPr>
            <p:txBody>
              <a:bodyPr>
                <a:no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fr-FR" sz="2000" dirty="0" smtClean="0"/>
                  <a:t>Une grille croisée est utilisée comme cible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fr-FR" sz="2000" dirty="0" smtClean="0"/>
                  <a:t>Acquisition des champs de phase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fr-FR" sz="2000" dirty="0" smtClean="0"/>
                  <a:t> et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fr-FR" sz="2000" dirty="0" smtClean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fr-FR" sz="2000" dirty="0" smtClean="0"/>
                  <a:t>La transformation affine (</a:t>
                </a:r>
                <a:r>
                  <a:rPr lang="fr-FR" sz="2000" dirty="0"/>
                  <a:t>caméra </a:t>
                </a:r>
                <a:r>
                  <a:rPr lang="fr-FR" sz="2000" dirty="0" smtClean="0"/>
                  <a:t>→ plan objet) est identifiée à partir des champs de phase </a:t>
                </a:r>
                <a14:m>
                  <m:oMath xmlns:m="http://schemas.openxmlformats.org/officeDocument/2006/math">
                    <m:r>
                      <a:rPr lang="fr-FR" sz="20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sz="20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000" dirty="0" smtClean="0"/>
                  <a:t>e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000" b="0" i="0" dirty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fr-FR" sz="20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20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fr-FR" sz="2000" dirty="0" smtClean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fr-FR" sz="2000" dirty="0" smtClean="0"/>
                  <a:t>Les phases sont simulées à partir de cette transformation affine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fr-FR" sz="2000" dirty="0" smtClean="0"/>
                  <a:t>Les phases simulées et mesurées sont </a:t>
                </a:r>
                <a:r>
                  <a:rPr lang="fr-FR" sz="2000" i="1" dirty="0" smtClean="0"/>
                  <a:t>soustraites </a:t>
                </a:r>
                <a:r>
                  <a:rPr lang="fr-FR" sz="2000" dirty="0" smtClean="0"/>
                  <a:t>: </a:t>
                </a:r>
                <a:r>
                  <a:rPr lang="fr-FR" sz="2000" dirty="0" smtClean="0"/>
                  <a:t>le résultat doit être un champ nul mais </a:t>
                </a:r>
                <a:r>
                  <a:rPr lang="fr-FR" sz="2000" dirty="0" smtClean="0"/>
                  <a:t>il y a des erreurs résiduelles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fr-FR" sz="2000" dirty="0" smtClean="0"/>
                  <a:t>Interpolation polynomiale de degré 2 des différences de phase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fr-FR" sz="2000" dirty="0" smtClean="0"/>
                  <a:t>Correction de la transformation affine à partir des coefficients des polynômes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fr-FR" sz="2000" dirty="0" smtClean="0"/>
                  <a:t>Bouclage sur #4 jusqu’à une différence relative des coefficients &lt; 10</a:t>
                </a:r>
                <a:r>
                  <a:rPr lang="fr-FR" sz="2000" baseline="30000" dirty="0" smtClean="0"/>
                  <a:t>-6</a:t>
                </a:r>
                <a:endParaRPr lang="fr-FR" sz="2000" dirty="0" smtClean="0"/>
              </a:p>
              <a:p>
                <a:pPr lvl="1"/>
                <a:endParaRPr lang="fr-FR" sz="1800" dirty="0"/>
              </a:p>
            </p:txBody>
          </p:sp>
        </mc:Choice>
        <mc:Fallback>
          <p:sp>
            <p:nvSpPr>
              <p:cNvPr id="5" name="Espace réservé du contenu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8897" y="1755865"/>
                <a:ext cx="10286995" cy="4268755"/>
              </a:xfrm>
              <a:blipFill rotWithShape="0">
                <a:blip r:embed="rId2"/>
                <a:stretch>
                  <a:fillRect l="-356" t="-1000" r="-119" b="-58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594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04511" y="1147750"/>
            <a:ext cx="5759450" cy="431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1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/>
          <a:stretch>
            <a:fillRect/>
          </a:stretch>
        </p:blipFill>
        <p:spPr>
          <a:xfrm>
            <a:off x="3562350" y="895350"/>
            <a:ext cx="50673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7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/>
          <a:stretch>
            <a:fillRect/>
          </a:stretch>
        </p:blipFill>
        <p:spPr>
          <a:xfrm>
            <a:off x="3562350" y="895350"/>
            <a:ext cx="50673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18898" y="260564"/>
            <a:ext cx="8534400" cy="1507067"/>
          </a:xfrm>
        </p:spPr>
        <p:txBody>
          <a:bodyPr anchor="t"/>
          <a:lstStyle/>
          <a:p>
            <a:r>
              <a:rPr lang="fr-FR" dirty="0" smtClean="0"/>
              <a:t>Problème fondamental de la </a:t>
            </a:r>
            <a:r>
              <a:rPr lang="fr-FR" dirty="0" err="1" smtClean="0"/>
              <a:t>déflectométrie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618897" y="1755865"/>
            <a:ext cx="10286995" cy="4268755"/>
          </a:xfrm>
        </p:spPr>
        <p:txBody>
          <a:bodyPr>
            <a:noAutofit/>
          </a:bodyPr>
          <a:lstStyle/>
          <a:p>
            <a:pPr lvl="1"/>
            <a:r>
              <a:rPr lang="fr-FR" sz="1800" dirty="0" smtClean="0"/>
              <a:t>Il y a une infinité de paires (orientation de facette, position de facette) qui reflètent le même point source vers le capteur d’image.</a:t>
            </a: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endParaRPr lang="fr-FR" sz="1800" dirty="0" smtClean="0"/>
          </a:p>
          <a:p>
            <a:pPr lvl="1"/>
            <a:r>
              <a:rPr lang="fr-FR" sz="1800" dirty="0" smtClean="0"/>
              <a:t>Il faut connaître la forme et la position de l’objet pour pouvoir faire la correspondance phase ↔ pentes</a:t>
            </a:r>
            <a:endParaRPr lang="fr-FR" sz="1800" dirty="0"/>
          </a:p>
        </p:txBody>
      </p:sp>
      <p:grpSp>
        <p:nvGrpSpPr>
          <p:cNvPr id="6" name="Groupe 5"/>
          <p:cNvGrpSpPr/>
          <p:nvPr/>
        </p:nvGrpSpPr>
        <p:grpSpPr>
          <a:xfrm>
            <a:off x="3029989" y="2326721"/>
            <a:ext cx="2732405" cy="3138808"/>
            <a:chOff x="819150" y="293810"/>
            <a:chExt cx="2732504" cy="3139125"/>
          </a:xfrm>
        </p:grpSpPr>
        <p:cxnSp>
          <p:nvCxnSpPr>
            <p:cNvPr id="7" name="Connecteur droit 6"/>
            <p:cNvCxnSpPr/>
            <p:nvPr/>
          </p:nvCxnSpPr>
          <p:spPr>
            <a:xfrm flipV="1">
              <a:off x="819150" y="787049"/>
              <a:ext cx="2238375" cy="276225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e 7"/>
            <p:cNvGrpSpPr/>
            <p:nvPr/>
          </p:nvGrpSpPr>
          <p:grpSpPr>
            <a:xfrm rot="17794919">
              <a:off x="1766250" y="1730023"/>
              <a:ext cx="3139125" cy="266700"/>
              <a:chOff x="1175700" y="1066800"/>
              <a:chExt cx="3139125" cy="266700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3695700" y="1104900"/>
                <a:ext cx="161925" cy="1905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867150" y="1066800"/>
                <a:ext cx="447675" cy="2667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cxnSp>
            <p:nvCxnSpPr>
              <p:cNvPr id="19" name="Connecteur droit 18"/>
              <p:cNvCxnSpPr/>
              <p:nvPr/>
            </p:nvCxnSpPr>
            <p:spPr>
              <a:xfrm flipH="1">
                <a:off x="1175700" y="1200150"/>
                <a:ext cx="252000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Dot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e 8"/>
            <p:cNvGrpSpPr/>
            <p:nvPr/>
          </p:nvGrpSpPr>
          <p:grpSpPr>
            <a:xfrm rot="21403262">
              <a:off x="3046829" y="1440949"/>
              <a:ext cx="504825" cy="485775"/>
              <a:chOff x="4010025" y="1600200"/>
              <a:chExt cx="504825" cy="485775"/>
            </a:xfrm>
          </p:grpSpPr>
          <p:cxnSp>
            <p:nvCxnSpPr>
              <p:cNvPr id="15" name="Connecteur droit 14"/>
              <p:cNvCxnSpPr/>
              <p:nvPr/>
            </p:nvCxnSpPr>
            <p:spPr>
              <a:xfrm>
                <a:off x="4010025" y="2076450"/>
                <a:ext cx="504825" cy="0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/>
              <p:cNvCxnSpPr/>
              <p:nvPr/>
            </p:nvCxnSpPr>
            <p:spPr>
              <a:xfrm>
                <a:off x="4257675" y="1600200"/>
                <a:ext cx="0" cy="485775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Connecteur droit 9"/>
            <p:cNvCxnSpPr/>
            <p:nvPr/>
          </p:nvCxnSpPr>
          <p:spPr>
            <a:xfrm flipH="1" flipV="1">
              <a:off x="2505076" y="866698"/>
              <a:ext cx="802271" cy="10503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e 10"/>
            <p:cNvGrpSpPr/>
            <p:nvPr/>
          </p:nvGrpSpPr>
          <p:grpSpPr>
            <a:xfrm rot="472239">
              <a:off x="2736683" y="2149476"/>
              <a:ext cx="504825" cy="485775"/>
              <a:chOff x="4010025" y="1600200"/>
              <a:chExt cx="504825" cy="485775"/>
            </a:xfrm>
          </p:grpSpPr>
          <p:cxnSp>
            <p:nvCxnSpPr>
              <p:cNvPr id="13" name="Connecteur droit 12"/>
              <p:cNvCxnSpPr/>
              <p:nvPr/>
            </p:nvCxnSpPr>
            <p:spPr>
              <a:xfrm>
                <a:off x="4010025" y="2076450"/>
                <a:ext cx="504825" cy="0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/>
              <p:cNvCxnSpPr/>
              <p:nvPr/>
            </p:nvCxnSpPr>
            <p:spPr>
              <a:xfrm>
                <a:off x="4257675" y="1600200"/>
                <a:ext cx="0" cy="485775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" name="Connecteur droit 11"/>
            <p:cNvCxnSpPr/>
            <p:nvPr/>
          </p:nvCxnSpPr>
          <p:spPr>
            <a:xfrm flipH="1" flipV="1">
              <a:off x="2506375" y="867306"/>
              <a:ext cx="445873" cy="17475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5081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18898" y="260565"/>
            <a:ext cx="8534400" cy="743046"/>
          </a:xfrm>
        </p:spPr>
        <p:txBody>
          <a:bodyPr anchor="t"/>
          <a:lstStyle/>
          <a:p>
            <a:r>
              <a:rPr lang="fr-FR" dirty="0" smtClean="0"/>
              <a:t>Introduction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618898" y="1198301"/>
            <a:ext cx="8534400" cy="4823358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L’</a:t>
            </a:r>
            <a:r>
              <a:rPr lang="fr-FR" dirty="0" err="1" smtClean="0"/>
              <a:t>interférometrie</a:t>
            </a:r>
            <a:r>
              <a:rPr lang="fr-FR" dirty="0" smtClean="0"/>
              <a:t> (Michelson, </a:t>
            </a:r>
            <a:r>
              <a:rPr lang="fr-FR" dirty="0"/>
              <a:t>F</a:t>
            </a:r>
            <a:r>
              <a:rPr lang="fr-FR" dirty="0" smtClean="0"/>
              <a:t>izeau…) est la technique reconnue pour faire la mesure des formes réfléchissantes avec précision</a:t>
            </a:r>
          </a:p>
          <a:p>
            <a:r>
              <a:rPr lang="fr-FR" dirty="0" smtClean="0"/>
              <a:t>Nécessite de la lumière cohérente (laser) </a:t>
            </a:r>
            <a:endParaRPr lang="fr-FR" dirty="0" smtClean="0"/>
          </a:p>
          <a:p>
            <a:r>
              <a:rPr lang="fr-FR" dirty="0" smtClean="0"/>
              <a:t>Formes gauches : problème des franges localement trop serrées</a:t>
            </a:r>
            <a:endParaRPr lang="fr-FR" dirty="0" smtClean="0"/>
          </a:p>
          <a:p>
            <a:r>
              <a:rPr lang="fr-FR" dirty="0" smtClean="0"/>
              <a:t>Très sensible aux vibrations…</a:t>
            </a:r>
          </a:p>
          <a:p>
            <a:r>
              <a:rPr lang="fr-FR" dirty="0" smtClean="0"/>
              <a:t>… à moins que l’on n’utilise l’interférométrie différentielle (mesure de pentes, "</a:t>
            </a:r>
            <a:r>
              <a:rPr lang="fr-FR" dirty="0" err="1" smtClean="0"/>
              <a:t>common</a:t>
            </a:r>
            <a:r>
              <a:rPr lang="fr-FR" dirty="0" smtClean="0"/>
              <a:t> </a:t>
            </a:r>
            <a:r>
              <a:rPr lang="fr-FR" dirty="0" err="1" smtClean="0"/>
              <a:t>path</a:t>
            </a:r>
            <a:r>
              <a:rPr lang="fr-FR" dirty="0" smtClean="0"/>
              <a:t> </a:t>
            </a:r>
            <a:r>
              <a:rPr lang="fr-FR" dirty="0" err="1" smtClean="0"/>
              <a:t>interferometer</a:t>
            </a:r>
            <a:r>
              <a:rPr lang="fr-FR" dirty="0" smtClean="0"/>
              <a:t>")…</a:t>
            </a:r>
          </a:p>
          <a:p>
            <a:r>
              <a:rPr lang="fr-FR" dirty="0" smtClean="0"/>
              <a:t>… qui pose le problème de l’intégration des pentes et de l’obtention de la très basse fréquence</a:t>
            </a:r>
          </a:p>
          <a:p>
            <a:r>
              <a:rPr lang="fr-FR" dirty="0"/>
              <a:t>E</a:t>
            </a:r>
            <a:r>
              <a:rPr lang="fr-FR" dirty="0" smtClean="0"/>
              <a:t>n général, une technique coûteuse</a:t>
            </a:r>
          </a:p>
          <a:p>
            <a:r>
              <a:rPr lang="fr-FR" dirty="0" smtClean="0"/>
              <a:t>La </a:t>
            </a:r>
            <a:r>
              <a:rPr lang="fr-FR" dirty="0" err="1" smtClean="0"/>
              <a:t>déflectométrie</a:t>
            </a:r>
            <a:r>
              <a:rPr lang="fr-FR" dirty="0" smtClean="0"/>
              <a:t> est une technique en émergence pour la métrologie optique (</a:t>
            </a:r>
            <a:r>
              <a:rPr lang="fr-FR" dirty="0" err="1" smtClean="0"/>
              <a:t>cf</a:t>
            </a:r>
            <a:r>
              <a:rPr lang="fr-FR" dirty="0" smtClean="0"/>
              <a:t> appel d’offre de l’ESO de décembre 2014 pour la mesure de forme des miroirs de l’E-ELT)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499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18898" y="260564"/>
            <a:ext cx="8534400" cy="823439"/>
          </a:xfrm>
        </p:spPr>
        <p:txBody>
          <a:bodyPr anchor="t"/>
          <a:lstStyle/>
          <a:p>
            <a:r>
              <a:rPr lang="fr-FR" dirty="0" smtClean="0"/>
              <a:t>Solutions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618898" y="1000143"/>
            <a:ext cx="10286995" cy="5176722"/>
          </a:xfrm>
        </p:spPr>
        <p:txBody>
          <a:bodyPr>
            <a:noAutofit/>
          </a:bodyPr>
          <a:lstStyle/>
          <a:p>
            <a:pPr marL="617220" lvl="1" indent="-342900">
              <a:buFont typeface="+mj-lt"/>
              <a:buAutoNum type="arabicPeriod"/>
            </a:pPr>
            <a:r>
              <a:rPr lang="fr-FR" sz="1800" dirty="0" smtClean="0"/>
              <a:t>Stéréo-</a:t>
            </a:r>
            <a:r>
              <a:rPr lang="fr-FR" sz="1800" dirty="0" err="1" smtClean="0"/>
              <a:t>déflectométrie</a:t>
            </a:r>
            <a:r>
              <a:rPr lang="fr-FR" sz="1800" dirty="0" smtClean="0"/>
              <a:t> </a:t>
            </a:r>
            <a:r>
              <a:rPr lang="fr-FR" sz="1800" dirty="0" smtClean="0"/>
              <a:t>(Pr. </a:t>
            </a:r>
            <a:r>
              <a:rPr lang="fr-FR" sz="1800" dirty="0" err="1" smtClean="0"/>
              <a:t>Häussler</a:t>
            </a:r>
            <a:r>
              <a:rPr lang="fr-FR" sz="1800" dirty="0" smtClean="0"/>
              <a:t>, Erlangen, 3D Shape). </a:t>
            </a:r>
            <a:r>
              <a:rPr lang="fr-FR" sz="1800" dirty="0" smtClean="0"/>
              <a:t>Cependant, la </a:t>
            </a:r>
            <a:r>
              <a:rPr lang="fr-FR" sz="1800" dirty="0" err="1" smtClean="0"/>
              <a:t>déflectométrie</a:t>
            </a:r>
            <a:r>
              <a:rPr lang="fr-FR" sz="1800" dirty="0" smtClean="0"/>
              <a:t> se prête mal à la stéréo → le champ mesuré diminue rapidement</a:t>
            </a: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endParaRPr lang="fr-FR" sz="1800" dirty="0" smtClean="0"/>
          </a:p>
          <a:p>
            <a:pPr marL="617220" lvl="1" indent="-342900">
              <a:buFont typeface="+mj-lt"/>
              <a:buAutoNum type="arabicPeriod"/>
            </a:pPr>
            <a:r>
              <a:rPr lang="fr-FR" sz="1800" dirty="0" smtClean="0"/>
              <a:t>Connaissance de la position d’au moins un point de l’objet</a:t>
            </a: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endParaRPr lang="fr-FR" sz="1800" dirty="0"/>
          </a:p>
          <a:p>
            <a:pPr marL="617220" lvl="1" indent="-342900">
              <a:buFont typeface="+mj-lt"/>
              <a:buAutoNum type="arabicPeriod"/>
            </a:pPr>
            <a:endParaRPr lang="fr-FR" sz="1800" dirty="0" smtClean="0"/>
          </a:p>
        </p:txBody>
      </p:sp>
      <p:grpSp>
        <p:nvGrpSpPr>
          <p:cNvPr id="63" name="Groupe 62"/>
          <p:cNvGrpSpPr/>
          <p:nvPr/>
        </p:nvGrpSpPr>
        <p:grpSpPr>
          <a:xfrm>
            <a:off x="3330027" y="1694001"/>
            <a:ext cx="4864735" cy="3872866"/>
            <a:chOff x="832962" y="37470"/>
            <a:chExt cx="4864893" cy="3873122"/>
          </a:xfrm>
        </p:grpSpPr>
        <p:grpSp>
          <p:nvGrpSpPr>
            <p:cNvPr id="64" name="Groupe 63"/>
            <p:cNvGrpSpPr/>
            <p:nvPr/>
          </p:nvGrpSpPr>
          <p:grpSpPr>
            <a:xfrm>
              <a:off x="832962" y="37470"/>
              <a:ext cx="3645422" cy="3873122"/>
              <a:chOff x="832962" y="37470"/>
              <a:chExt cx="3645422" cy="3873122"/>
            </a:xfrm>
          </p:grpSpPr>
          <p:cxnSp>
            <p:nvCxnSpPr>
              <p:cNvPr id="67" name="Connecteur droit 66"/>
              <p:cNvCxnSpPr/>
              <p:nvPr/>
            </p:nvCxnSpPr>
            <p:spPr>
              <a:xfrm flipV="1">
                <a:off x="1367903" y="593525"/>
                <a:ext cx="2550843" cy="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cteur droit 67"/>
              <p:cNvCxnSpPr/>
              <p:nvPr/>
            </p:nvCxnSpPr>
            <p:spPr>
              <a:xfrm>
                <a:off x="1037968" y="2275125"/>
                <a:ext cx="324978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necteur droit 68"/>
              <p:cNvCxnSpPr/>
              <p:nvPr/>
            </p:nvCxnSpPr>
            <p:spPr>
              <a:xfrm flipV="1">
                <a:off x="1367903" y="3905136"/>
                <a:ext cx="2550843" cy="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0" name="Groupe 69"/>
              <p:cNvGrpSpPr/>
              <p:nvPr/>
            </p:nvGrpSpPr>
            <p:grpSpPr>
              <a:xfrm>
                <a:off x="1428750" y="37470"/>
                <a:ext cx="3049634" cy="3872905"/>
                <a:chOff x="1428750" y="37470"/>
                <a:chExt cx="3049634" cy="3872905"/>
              </a:xfrm>
            </p:grpSpPr>
            <p:grpSp>
              <p:nvGrpSpPr>
                <p:cNvPr id="80" name="Groupe 79"/>
                <p:cNvGrpSpPr/>
                <p:nvPr/>
              </p:nvGrpSpPr>
              <p:grpSpPr>
                <a:xfrm>
                  <a:off x="1428750" y="37470"/>
                  <a:ext cx="3049634" cy="3872905"/>
                  <a:chOff x="1428750" y="37470"/>
                  <a:chExt cx="3049634" cy="3872905"/>
                </a:xfrm>
              </p:grpSpPr>
              <p:grpSp>
                <p:nvGrpSpPr>
                  <p:cNvPr id="82" name="Groupe 81"/>
                  <p:cNvGrpSpPr/>
                  <p:nvPr/>
                </p:nvGrpSpPr>
                <p:grpSpPr>
                  <a:xfrm rot="21422722">
                    <a:off x="4109449" y="37470"/>
                    <a:ext cx="368935" cy="585468"/>
                    <a:chOff x="0" y="0"/>
                    <a:chExt cx="369253" cy="585899"/>
                  </a:xfrm>
                </p:grpSpPr>
                <p:sp>
                  <p:nvSpPr>
                    <p:cNvPr id="86" name="Rectangle 85"/>
                    <p:cNvSpPr/>
                    <p:nvPr/>
                  </p:nvSpPr>
                  <p:spPr>
                    <a:xfrm rot="17794919">
                      <a:off x="14287" y="409687"/>
                      <a:ext cx="161925" cy="190500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7" name="Rectangle 86"/>
                    <p:cNvSpPr/>
                    <p:nvPr/>
                  </p:nvSpPr>
                  <p:spPr>
                    <a:xfrm rot="17794919">
                      <a:off x="12065" y="90488"/>
                      <a:ext cx="447675" cy="26670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cxnSp>
                <p:nvCxnSpPr>
                  <p:cNvPr id="83" name="Connecteur droit 82"/>
                  <p:cNvCxnSpPr/>
                  <p:nvPr/>
                </p:nvCxnSpPr>
                <p:spPr>
                  <a:xfrm flipH="1">
                    <a:off x="2672637" y="619819"/>
                    <a:ext cx="1499353" cy="329055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lgDashDot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Connecteur droit 83"/>
                  <p:cNvCxnSpPr/>
                  <p:nvPr/>
                </p:nvCxnSpPr>
                <p:spPr>
                  <a:xfrm flipH="1">
                    <a:off x="1428750" y="620387"/>
                    <a:ext cx="2743123" cy="3284556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ysClr val="windowText" lastClr="000000"/>
                    </a:solidFill>
                    <a:prstDash val="sysDash"/>
                    <a:miter lim="800000"/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Connecteur droit 84"/>
                  <p:cNvCxnSpPr/>
                  <p:nvPr/>
                </p:nvCxnSpPr>
                <p:spPr>
                  <a:xfrm flipH="1">
                    <a:off x="3876675" y="619766"/>
                    <a:ext cx="297788" cy="3285177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ysClr val="windowText" lastClr="000000"/>
                    </a:solidFill>
                    <a:prstDash val="sysDash"/>
                    <a:miter lim="800000"/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81" name="Connecteur droit 80"/>
                <p:cNvCxnSpPr/>
                <p:nvPr/>
              </p:nvCxnSpPr>
              <p:spPr>
                <a:xfrm>
                  <a:off x="2809875" y="2275013"/>
                  <a:ext cx="1209675" cy="0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Groupe 70"/>
              <p:cNvGrpSpPr/>
              <p:nvPr/>
            </p:nvGrpSpPr>
            <p:grpSpPr>
              <a:xfrm flipH="1">
                <a:off x="832962" y="38362"/>
                <a:ext cx="3049271" cy="3872230"/>
                <a:chOff x="0" y="0"/>
                <a:chExt cx="3049634" cy="3872905"/>
              </a:xfrm>
            </p:grpSpPr>
            <p:grpSp>
              <p:nvGrpSpPr>
                <p:cNvPr id="72" name="Groupe 71"/>
                <p:cNvGrpSpPr/>
                <p:nvPr/>
              </p:nvGrpSpPr>
              <p:grpSpPr>
                <a:xfrm>
                  <a:off x="0" y="0"/>
                  <a:ext cx="3049634" cy="3872905"/>
                  <a:chOff x="0" y="0"/>
                  <a:chExt cx="3049634" cy="3872905"/>
                </a:xfrm>
              </p:grpSpPr>
              <p:grpSp>
                <p:nvGrpSpPr>
                  <p:cNvPr id="74" name="Groupe 73"/>
                  <p:cNvGrpSpPr/>
                  <p:nvPr/>
                </p:nvGrpSpPr>
                <p:grpSpPr>
                  <a:xfrm rot="21422722">
                    <a:off x="2680699" y="0"/>
                    <a:ext cx="368935" cy="585468"/>
                    <a:chOff x="2680699" y="0"/>
                    <a:chExt cx="369253" cy="585899"/>
                  </a:xfrm>
                </p:grpSpPr>
                <p:sp>
                  <p:nvSpPr>
                    <p:cNvPr id="78" name="Rectangle 77"/>
                    <p:cNvSpPr/>
                    <p:nvPr/>
                  </p:nvSpPr>
                  <p:spPr>
                    <a:xfrm rot="17794919">
                      <a:off x="2694986" y="409687"/>
                      <a:ext cx="161925" cy="190500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9" name="Rectangle 78"/>
                    <p:cNvSpPr/>
                    <p:nvPr/>
                  </p:nvSpPr>
                  <p:spPr>
                    <a:xfrm rot="17794919">
                      <a:off x="2692764" y="90488"/>
                      <a:ext cx="447675" cy="26670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cxnSp>
                <p:nvCxnSpPr>
                  <p:cNvPr id="75" name="Connecteur droit 74"/>
                  <p:cNvCxnSpPr/>
                  <p:nvPr/>
                </p:nvCxnSpPr>
                <p:spPr>
                  <a:xfrm flipH="1">
                    <a:off x="1243887" y="582349"/>
                    <a:ext cx="1499353" cy="329055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lgDashDot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Connecteur droit 75"/>
                  <p:cNvCxnSpPr/>
                  <p:nvPr/>
                </p:nvCxnSpPr>
                <p:spPr>
                  <a:xfrm flipH="1">
                    <a:off x="0" y="582917"/>
                    <a:ext cx="2743123" cy="3284556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ysClr val="windowText" lastClr="000000"/>
                    </a:solidFill>
                    <a:prstDash val="sysDash"/>
                    <a:miter lim="800000"/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Connecteur droit 76"/>
                  <p:cNvCxnSpPr/>
                  <p:nvPr/>
                </p:nvCxnSpPr>
                <p:spPr>
                  <a:xfrm flipH="1">
                    <a:off x="2447925" y="582296"/>
                    <a:ext cx="297788" cy="3285177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ysClr val="windowText" lastClr="000000"/>
                    </a:solidFill>
                    <a:prstDash val="sysDash"/>
                    <a:miter lim="800000"/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3" name="Connecteur droit 72"/>
                <p:cNvCxnSpPr/>
                <p:nvPr/>
              </p:nvCxnSpPr>
              <p:spPr>
                <a:xfrm>
                  <a:off x="1381125" y="2237543"/>
                  <a:ext cx="1209675" cy="0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65" name="Connecteur droit avec flèche 64"/>
            <p:cNvCxnSpPr/>
            <p:nvPr/>
          </p:nvCxnSpPr>
          <p:spPr>
            <a:xfrm flipH="1">
              <a:off x="4096043" y="1866900"/>
              <a:ext cx="239222" cy="4191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Zone de texte 4"/>
            <p:cNvSpPr txBox="1"/>
            <p:nvPr/>
          </p:nvSpPr>
          <p:spPr>
            <a:xfrm>
              <a:off x="4096043" y="1580990"/>
              <a:ext cx="1601812" cy="49546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FR" sz="1600">
                  <a:effectLst/>
                  <a:latin typeface="Century Schoolbook" panose="020406040505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Object plane</a:t>
              </a:r>
              <a:endParaRPr lang="fr-FR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7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18898" y="260564"/>
            <a:ext cx="8534400" cy="1507067"/>
          </a:xfrm>
        </p:spPr>
        <p:txBody>
          <a:bodyPr anchor="t">
            <a:normAutofit fontScale="90000"/>
          </a:bodyPr>
          <a:lstStyle/>
          <a:p>
            <a:r>
              <a:rPr lang="fr-FR" dirty="0" smtClean="0"/>
              <a:t>Positionnement de l’objet pour que la position d’un point soit connue</a:t>
            </a:r>
            <a:endParaRPr lang="fr-FR" dirty="0"/>
          </a:p>
        </p:txBody>
      </p:sp>
      <p:grpSp>
        <p:nvGrpSpPr>
          <p:cNvPr id="2" name="Groupe 1"/>
          <p:cNvGrpSpPr/>
          <p:nvPr/>
        </p:nvGrpSpPr>
        <p:grpSpPr>
          <a:xfrm>
            <a:off x="1690577" y="1767631"/>
            <a:ext cx="5487027" cy="2962912"/>
            <a:chOff x="1690577" y="1767631"/>
            <a:chExt cx="5487027" cy="2962912"/>
          </a:xfrm>
        </p:grpSpPr>
        <p:grpSp>
          <p:nvGrpSpPr>
            <p:cNvPr id="20" name="Groupe 19"/>
            <p:cNvGrpSpPr/>
            <p:nvPr/>
          </p:nvGrpSpPr>
          <p:grpSpPr>
            <a:xfrm>
              <a:off x="3866079" y="1767631"/>
              <a:ext cx="3311525" cy="2962912"/>
              <a:chOff x="840813" y="208575"/>
              <a:chExt cx="3312087" cy="2963546"/>
            </a:xfrm>
          </p:grpSpPr>
          <p:cxnSp>
            <p:nvCxnSpPr>
              <p:cNvPr id="21" name="Connecteur droit 20"/>
              <p:cNvCxnSpPr/>
              <p:nvPr/>
            </p:nvCxnSpPr>
            <p:spPr>
              <a:xfrm flipV="1">
                <a:off x="840813" y="559730"/>
                <a:ext cx="2238375" cy="27559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Groupe 21"/>
              <p:cNvGrpSpPr/>
              <p:nvPr/>
            </p:nvGrpSpPr>
            <p:grpSpPr>
              <a:xfrm>
                <a:off x="3218890" y="208575"/>
                <a:ext cx="873760" cy="2963546"/>
                <a:chOff x="2378075" y="0"/>
                <a:chExt cx="874055" cy="2964153"/>
              </a:xfrm>
            </p:grpSpPr>
            <p:grpSp>
              <p:nvGrpSpPr>
                <p:cNvPr id="27" name="Groupe 26"/>
                <p:cNvGrpSpPr/>
                <p:nvPr/>
              </p:nvGrpSpPr>
              <p:grpSpPr>
                <a:xfrm>
                  <a:off x="2882877" y="0"/>
                  <a:ext cx="369253" cy="585899"/>
                  <a:chOff x="2882877" y="0"/>
                  <a:chExt cx="369253" cy="585899"/>
                </a:xfrm>
              </p:grpSpPr>
              <p:sp>
                <p:nvSpPr>
                  <p:cNvPr id="29" name="Rectangle 28"/>
                  <p:cNvSpPr/>
                  <p:nvPr/>
                </p:nvSpPr>
                <p:spPr>
                  <a:xfrm rot="17794919">
                    <a:off x="2897164" y="409687"/>
                    <a:ext cx="161925" cy="19050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0" name="Rectangle 29"/>
                  <p:cNvSpPr/>
                  <p:nvPr/>
                </p:nvSpPr>
                <p:spPr>
                  <a:xfrm rot="17794919">
                    <a:off x="2894942" y="90488"/>
                    <a:ext cx="447675" cy="2667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cxnSp>
              <p:nvCxnSpPr>
                <p:cNvPr id="28" name="Connecteur droit 27"/>
                <p:cNvCxnSpPr/>
                <p:nvPr/>
              </p:nvCxnSpPr>
              <p:spPr>
                <a:xfrm rot="17794919" flipH="1">
                  <a:off x="1118075" y="1704153"/>
                  <a:ext cx="2520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lgDashDot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" name="Connecteur droit 22"/>
              <p:cNvCxnSpPr/>
              <p:nvPr/>
            </p:nvCxnSpPr>
            <p:spPr>
              <a:xfrm>
                <a:off x="1809750" y="2628900"/>
                <a:ext cx="206692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Forme libre 23"/>
              <p:cNvSpPr/>
              <p:nvPr/>
            </p:nvSpPr>
            <p:spPr>
              <a:xfrm>
                <a:off x="1743075" y="2640671"/>
                <a:ext cx="2409825" cy="418178"/>
              </a:xfrm>
              <a:custGeom>
                <a:avLst/>
                <a:gdLst>
                  <a:gd name="connsiteX0" fmla="*/ 0 w 2781300"/>
                  <a:gd name="connsiteY0" fmla="*/ 619125 h 619125"/>
                  <a:gd name="connsiteX1" fmla="*/ 1371600 w 2781300"/>
                  <a:gd name="connsiteY1" fmla="*/ 0 h 619125"/>
                  <a:gd name="connsiteX2" fmla="*/ 2781300 w 2781300"/>
                  <a:gd name="connsiteY2" fmla="*/ 561975 h 619125"/>
                  <a:gd name="connsiteX0" fmla="*/ 0 w 2781300"/>
                  <a:gd name="connsiteY0" fmla="*/ 619125 h 619125"/>
                  <a:gd name="connsiteX1" fmla="*/ 1371600 w 2781300"/>
                  <a:gd name="connsiteY1" fmla="*/ 0 h 619125"/>
                  <a:gd name="connsiteX2" fmla="*/ 2781300 w 2781300"/>
                  <a:gd name="connsiteY2" fmla="*/ 561975 h 619125"/>
                  <a:gd name="connsiteX0" fmla="*/ 0 w 2781300"/>
                  <a:gd name="connsiteY0" fmla="*/ 619125 h 619125"/>
                  <a:gd name="connsiteX1" fmla="*/ 1371600 w 2781300"/>
                  <a:gd name="connsiteY1" fmla="*/ 0 h 619125"/>
                  <a:gd name="connsiteX2" fmla="*/ 2781300 w 2781300"/>
                  <a:gd name="connsiteY2" fmla="*/ 561975 h 619125"/>
                  <a:gd name="connsiteX0" fmla="*/ 0 w 2781300"/>
                  <a:gd name="connsiteY0" fmla="*/ 57150 h 57150"/>
                  <a:gd name="connsiteX1" fmla="*/ 2781300 w 2781300"/>
                  <a:gd name="connsiteY1" fmla="*/ 0 h 57150"/>
                  <a:gd name="connsiteX0" fmla="*/ 0 w 2781300"/>
                  <a:gd name="connsiteY0" fmla="*/ 57150 h 57150"/>
                  <a:gd name="connsiteX1" fmla="*/ 2781300 w 2781300"/>
                  <a:gd name="connsiteY1" fmla="*/ 0 h 57150"/>
                  <a:gd name="connsiteX0" fmla="*/ 0 w 2781300"/>
                  <a:gd name="connsiteY0" fmla="*/ 57150 h 57150"/>
                  <a:gd name="connsiteX1" fmla="*/ 2781300 w 2781300"/>
                  <a:gd name="connsiteY1" fmla="*/ 0 h 57150"/>
                  <a:gd name="connsiteX0" fmla="*/ 0 w 2781300"/>
                  <a:gd name="connsiteY0" fmla="*/ 307378 h 307378"/>
                  <a:gd name="connsiteX1" fmla="*/ 2781300 w 2781300"/>
                  <a:gd name="connsiteY1" fmla="*/ 250228 h 307378"/>
                  <a:gd name="connsiteX0" fmla="*/ 0 w 2781300"/>
                  <a:gd name="connsiteY0" fmla="*/ 496608 h 496608"/>
                  <a:gd name="connsiteX1" fmla="*/ 2781300 w 2781300"/>
                  <a:gd name="connsiteY1" fmla="*/ 439458 h 496608"/>
                  <a:gd name="connsiteX0" fmla="*/ 0 w 2409825"/>
                  <a:gd name="connsiteY0" fmla="*/ 430014 h 515756"/>
                  <a:gd name="connsiteX1" fmla="*/ 2409825 w 2409825"/>
                  <a:gd name="connsiteY1" fmla="*/ 515756 h 515756"/>
                  <a:gd name="connsiteX0" fmla="*/ 0 w 2409825"/>
                  <a:gd name="connsiteY0" fmla="*/ 339442 h 425184"/>
                  <a:gd name="connsiteX1" fmla="*/ 2409825 w 2409825"/>
                  <a:gd name="connsiteY1" fmla="*/ 425184 h 425184"/>
                  <a:gd name="connsiteX0" fmla="*/ 0 w 2409825"/>
                  <a:gd name="connsiteY0" fmla="*/ 350083 h 435825"/>
                  <a:gd name="connsiteX1" fmla="*/ 2409825 w 2409825"/>
                  <a:gd name="connsiteY1" fmla="*/ 435825 h 435825"/>
                  <a:gd name="connsiteX0" fmla="*/ 0 w 2409825"/>
                  <a:gd name="connsiteY0" fmla="*/ 332436 h 418178"/>
                  <a:gd name="connsiteX1" fmla="*/ 2409825 w 2409825"/>
                  <a:gd name="connsiteY1" fmla="*/ 418178 h 418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09825" h="418178">
                    <a:moveTo>
                      <a:pt x="0" y="332436"/>
                    </a:moveTo>
                    <a:cubicBezTo>
                      <a:pt x="831850" y="-105767"/>
                      <a:pt x="1301750" y="-143867"/>
                      <a:pt x="2409825" y="418178"/>
                    </a:cubicBezTo>
                  </a:path>
                </a:pathLst>
              </a:cu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5" name="Triangle isocèle 24"/>
              <p:cNvSpPr/>
              <p:nvPr/>
            </p:nvSpPr>
            <p:spPr>
              <a:xfrm flipV="1">
                <a:off x="2781300" y="2247900"/>
                <a:ext cx="142875" cy="36195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cxnSp>
            <p:nvCxnSpPr>
              <p:cNvPr id="26" name="Connecteur droit 25"/>
              <p:cNvCxnSpPr/>
              <p:nvPr/>
            </p:nvCxnSpPr>
            <p:spPr>
              <a:xfrm flipH="1" flipV="1">
                <a:off x="1790700" y="733425"/>
                <a:ext cx="1063920" cy="18950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Connecteur droit avec flèche 30"/>
            <p:cNvCxnSpPr/>
            <p:nvPr/>
          </p:nvCxnSpPr>
          <p:spPr>
            <a:xfrm>
              <a:off x="3051544" y="3806520"/>
              <a:ext cx="1716644" cy="380532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/>
            <p:cNvSpPr txBox="1"/>
            <p:nvPr/>
          </p:nvSpPr>
          <p:spPr>
            <a:xfrm>
              <a:off x="1690577" y="3392360"/>
              <a:ext cx="29006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Plan objet identifié</a:t>
              </a:r>
              <a:endParaRPr lang="fr-FR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ZoneTexte 33"/>
              <p:cNvSpPr txBox="1"/>
              <p:nvPr/>
            </p:nvSpPr>
            <p:spPr>
              <a:xfrm>
                <a:off x="712381" y="5124892"/>
                <a:ext cx="10083137" cy="799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En cas de mauvais positionnement, une courbure</a:t>
                </a:r>
                <a:r>
                  <a:rPr lang="fr-FR" dirty="0" smtClean="0"/>
                  <a:t> </a:t>
                </a:r>
                <a14:m>
                  <m:oMath xmlns:m="http://schemas.openxmlformats.org/officeDocument/2006/math">
                    <m:r>
                      <a:rPr lang="fr-FR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fr-FR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FR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fr-FR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fr-F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fr-F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dirty="0" smtClean="0"/>
                  <a:t> </a:t>
                </a:r>
                <a:r>
                  <a:rPr lang="fr-FR" dirty="0" smtClean="0"/>
                  <a:t>est introduite </a:t>
                </a:r>
                <a:endParaRPr lang="fr-FR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Si la </a:t>
                </a:r>
                <a:r>
                  <a:rPr lang="fr-FR" dirty="0" err="1" smtClean="0"/>
                  <a:t>spec</a:t>
                </a:r>
                <a:r>
                  <a:rPr lang="fr-FR" dirty="0" smtClean="0"/>
                  <a:t> 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dirty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fr-FR" dirty="0" smtClean="0"/>
                  <a:t> </a:t>
                </a:r>
                <a:r>
                  <a:rPr lang="fr-FR" dirty="0" smtClean="0"/>
                  <a:t>sur un champ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fr-FR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fr-FR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  <m:sSup>
                          <m:sSupPr>
                            <m:ctrlPr>
                              <a:rPr lang="fr-FR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fr-FR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fr-FR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dirty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Φ</m:t>
                            </m:r>
                          </m:e>
                          <m:sup>
                            <m: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fr-FR" dirty="0"/>
              </a:p>
            </p:txBody>
          </p:sp>
        </mc:Choice>
        <mc:Fallback>
          <p:sp>
            <p:nvSpPr>
              <p:cNvPr id="34" name="ZoneTexte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381" y="5124892"/>
                <a:ext cx="10083137" cy="799706"/>
              </a:xfrm>
              <a:prstGeom prst="rect">
                <a:avLst/>
              </a:prstGeom>
              <a:blipFill rotWithShape="0">
                <a:blip r:embed="rId2"/>
                <a:stretch>
                  <a:fillRect l="-423" t="-4580" b="-305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980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18898" y="260565"/>
            <a:ext cx="8534400" cy="728264"/>
          </a:xfrm>
        </p:spPr>
        <p:txBody>
          <a:bodyPr anchor="t"/>
          <a:lstStyle/>
          <a:p>
            <a:r>
              <a:rPr lang="fr-FR" dirty="0"/>
              <a:t>Avancée récente 2</a:t>
            </a:r>
            <a:r>
              <a:rPr lang="fr-FR" dirty="0" smtClean="0"/>
              <a:t>: </a:t>
            </a:r>
            <a:r>
              <a:rPr lang="fr-FR" dirty="0" smtClean="0"/>
              <a:t>intégration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618898" y="1224237"/>
            <a:ext cx="10286995" cy="4268755"/>
          </a:xfrm>
        </p:spPr>
        <p:txBody>
          <a:bodyPr>
            <a:noAutofit/>
          </a:bodyPr>
          <a:lstStyle/>
          <a:p>
            <a:pPr lvl="1"/>
            <a:r>
              <a:rPr lang="fr-FR" sz="2000" dirty="0" smtClean="0"/>
              <a:t>L’i</a:t>
            </a:r>
            <a:r>
              <a:rPr lang="fr-FR" sz="2000" dirty="0" smtClean="0"/>
              <a:t>ntégration des champs de pentes est en elle-même un problème difficile (compatibilité, trous) </a:t>
            </a:r>
            <a:endParaRPr lang="fr-FR" sz="2000" dirty="0" smtClean="0"/>
          </a:p>
          <a:p>
            <a:pPr lvl="1"/>
            <a:r>
              <a:rPr lang="fr-FR" sz="2000" dirty="0" smtClean="0"/>
              <a:t>Les solutions classiques </a:t>
            </a:r>
            <a:r>
              <a:rPr lang="fr-FR" sz="2000" dirty="0" smtClean="0"/>
              <a:t>dans l’espace de </a:t>
            </a:r>
            <a:r>
              <a:rPr lang="fr-FR" sz="2000" dirty="0" smtClean="0"/>
              <a:t>Fourier (</a:t>
            </a:r>
            <a:r>
              <a:rPr lang="fr-FR" sz="2000" dirty="0" err="1" smtClean="0"/>
              <a:t>typ</a:t>
            </a:r>
            <a:r>
              <a:rPr lang="fr-FR" sz="2000" dirty="0" smtClean="0"/>
              <a:t>. </a:t>
            </a:r>
            <a:r>
              <a:rPr lang="fr-FR" sz="2000" dirty="0" smtClean="0"/>
              <a:t>l’algorithme de </a:t>
            </a:r>
            <a:r>
              <a:rPr lang="fr-FR" sz="2000" dirty="0" err="1" smtClean="0"/>
              <a:t>Frankot-Chellapa</a:t>
            </a:r>
            <a:r>
              <a:rPr lang="fr-FR" sz="2000" dirty="0" smtClean="0"/>
              <a:t>) sont rapides mais traitent mal les effets de bords liés à l’extension périodique implicite du champ</a:t>
            </a:r>
          </a:p>
          <a:p>
            <a:pPr lvl="1"/>
            <a:r>
              <a:rPr lang="fr-FR" sz="2000" dirty="0" smtClean="0"/>
              <a:t>En plus, il y a le problème de la correspondance phase </a:t>
            </a:r>
            <a:r>
              <a:rPr lang="fr-FR" sz="2000" dirty="0"/>
              <a:t>↔ </a:t>
            </a:r>
            <a:r>
              <a:rPr lang="fr-FR" sz="2000" dirty="0" smtClean="0"/>
              <a:t>pentes</a:t>
            </a:r>
            <a:endParaRPr lang="fr-FR" sz="2000" dirty="0" smtClean="0"/>
          </a:p>
          <a:p>
            <a:pPr lvl="1"/>
            <a:r>
              <a:rPr lang="fr-FR" sz="2000" dirty="0" smtClean="0"/>
              <a:t>Nous avons développé un algorithme itératif à verrouillage de phase basé sur une version modifiée </a:t>
            </a:r>
            <a:r>
              <a:rPr lang="fr-FR" sz="2000" dirty="0"/>
              <a:t>de l’algorithme de </a:t>
            </a:r>
            <a:r>
              <a:rPr lang="fr-FR" sz="2000" dirty="0" err="1" smtClean="0"/>
              <a:t>Frankot-Chellapa</a:t>
            </a:r>
            <a:r>
              <a:rPr lang="fr-FR" sz="2000" dirty="0" smtClean="0"/>
              <a:t> et la simulation </a:t>
            </a:r>
            <a:endParaRPr lang="fr-FR" sz="2000" dirty="0" smtClean="0"/>
          </a:p>
        </p:txBody>
      </p:sp>
    </p:spTree>
    <p:extLst>
      <p:ext uri="{BB962C8B-B14F-4D97-AF65-F5344CB8AC3E}">
        <p14:creationId xmlns:p14="http://schemas.microsoft.com/office/powerpoint/2010/main" val="132985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avec flèche 6"/>
          <p:cNvCxnSpPr/>
          <p:nvPr/>
        </p:nvCxnSpPr>
        <p:spPr>
          <a:xfrm flipH="1">
            <a:off x="5850293" y="664737"/>
            <a:ext cx="4665" cy="5477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3909525" y="1212524"/>
            <a:ext cx="389086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r-FR" dirty="0" smtClean="0"/>
              <a:t>Passage phase </a:t>
            </a:r>
            <a:r>
              <a:rPr lang="fr-FR" dirty="0"/>
              <a:t>↔ </a:t>
            </a:r>
            <a:r>
              <a:rPr lang="fr-FR" dirty="0" smtClean="0"/>
              <a:t>pentes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3909525" y="2129643"/>
            <a:ext cx="389086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r-FR" dirty="0" smtClean="0"/>
              <a:t>Intégration → forme</a:t>
            </a:r>
            <a:endParaRPr lang="fr-FR" dirty="0"/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5850293" y="1581856"/>
            <a:ext cx="4665" cy="5477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3904860" y="3074167"/>
            <a:ext cx="389086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r-FR" dirty="0" smtClean="0"/>
              <a:t>Simulation des phases</a:t>
            </a:r>
            <a:endParaRPr lang="fr-FR" dirty="0"/>
          </a:p>
        </p:txBody>
      </p:sp>
      <p:cxnSp>
        <p:nvCxnSpPr>
          <p:cNvPr id="12" name="Connecteur droit avec flèche 11"/>
          <p:cNvCxnSpPr/>
          <p:nvPr/>
        </p:nvCxnSpPr>
        <p:spPr>
          <a:xfrm flipH="1">
            <a:off x="5850293" y="2526380"/>
            <a:ext cx="4665" cy="5477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rganigramme : Décision 12"/>
          <p:cNvSpPr/>
          <p:nvPr/>
        </p:nvSpPr>
        <p:spPr>
          <a:xfrm>
            <a:off x="3867537" y="3991286"/>
            <a:ext cx="3965511" cy="1604866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4716622" y="4595429"/>
            <a:ext cx="2267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Phases identiques ?</a:t>
            </a:r>
            <a:endParaRPr lang="fr-FR" dirty="0"/>
          </a:p>
        </p:txBody>
      </p:sp>
      <p:cxnSp>
        <p:nvCxnSpPr>
          <p:cNvPr id="15" name="Connecteur droit avec flèche 14"/>
          <p:cNvCxnSpPr/>
          <p:nvPr/>
        </p:nvCxnSpPr>
        <p:spPr>
          <a:xfrm flipH="1">
            <a:off x="5850293" y="3443499"/>
            <a:ext cx="4665" cy="5477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rganigramme : Terminateur 15"/>
          <p:cNvSpPr/>
          <p:nvPr/>
        </p:nvSpPr>
        <p:spPr>
          <a:xfrm>
            <a:off x="3904860" y="295405"/>
            <a:ext cx="3890866" cy="369332"/>
          </a:xfrm>
          <a:prstGeom prst="flowChartTermina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4566927" y="295405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/>
              <a:t>Hypothèse : objet plan</a:t>
            </a:r>
            <a:endParaRPr lang="fr-FR" dirty="0"/>
          </a:p>
        </p:txBody>
      </p:sp>
      <p:sp>
        <p:nvSpPr>
          <p:cNvPr id="18" name="Rectangle 17"/>
          <p:cNvSpPr/>
          <p:nvPr/>
        </p:nvSpPr>
        <p:spPr>
          <a:xfrm>
            <a:off x="3276162" y="4410763"/>
            <a:ext cx="628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Non</a:t>
            </a:r>
            <a:endParaRPr lang="fr-FR" dirty="0"/>
          </a:p>
        </p:txBody>
      </p:sp>
      <p:cxnSp>
        <p:nvCxnSpPr>
          <p:cNvPr id="20" name="Connecteur droit 19"/>
          <p:cNvCxnSpPr>
            <a:stCxn id="13" idx="1"/>
          </p:cNvCxnSpPr>
          <p:nvPr/>
        </p:nvCxnSpPr>
        <p:spPr>
          <a:xfrm flipH="1">
            <a:off x="2612570" y="4793719"/>
            <a:ext cx="12549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V="1">
            <a:off x="2621901" y="938630"/>
            <a:ext cx="0" cy="38550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>
            <a:off x="2612570" y="938630"/>
            <a:ext cx="32377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rganigramme : Terminateur 30"/>
          <p:cNvSpPr/>
          <p:nvPr/>
        </p:nvSpPr>
        <p:spPr>
          <a:xfrm>
            <a:off x="3904860" y="6176967"/>
            <a:ext cx="3890866" cy="369332"/>
          </a:xfrm>
          <a:prstGeom prst="flowChartTermina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avec flèche 31"/>
          <p:cNvCxnSpPr/>
          <p:nvPr/>
        </p:nvCxnSpPr>
        <p:spPr>
          <a:xfrm flipH="1">
            <a:off x="5850293" y="5612666"/>
            <a:ext cx="4665" cy="5477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5882833" y="5668263"/>
            <a:ext cx="577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Oui</a:t>
            </a:r>
            <a:endParaRPr lang="fr-FR" dirty="0"/>
          </a:p>
        </p:txBody>
      </p:sp>
      <p:sp>
        <p:nvSpPr>
          <p:cNvPr id="34" name="Rectangle 33"/>
          <p:cNvSpPr/>
          <p:nvPr/>
        </p:nvSpPr>
        <p:spPr>
          <a:xfrm>
            <a:off x="5561590" y="6176967"/>
            <a:ext cx="551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Fin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480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18898" y="260564"/>
            <a:ext cx="8534400" cy="823439"/>
          </a:xfrm>
        </p:spPr>
        <p:txBody>
          <a:bodyPr anchor="t"/>
          <a:lstStyle/>
          <a:p>
            <a:r>
              <a:rPr lang="fr-FR" dirty="0" smtClean="0"/>
              <a:t>Démonstration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618898" y="1000143"/>
            <a:ext cx="10286995" cy="5176722"/>
          </a:xfrm>
        </p:spPr>
        <p:txBody>
          <a:bodyPr>
            <a:noAutofit/>
          </a:bodyPr>
          <a:lstStyle/>
          <a:p>
            <a:pPr marL="274320" lvl="1" indent="0">
              <a:buNone/>
            </a:pP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endParaRPr lang="fr-FR" sz="1800" dirty="0"/>
          </a:p>
          <a:p>
            <a:pPr marL="617220" lvl="1" indent="-342900">
              <a:buFont typeface="+mj-lt"/>
              <a:buAutoNum type="arabicPeriod"/>
            </a:pPr>
            <a:endParaRPr lang="fr-FR" sz="1800" dirty="0" smtClean="0"/>
          </a:p>
        </p:txBody>
      </p:sp>
      <p:sp>
        <p:nvSpPr>
          <p:cNvPr id="3" name="ZoneTexte 2"/>
          <p:cNvSpPr txBox="1"/>
          <p:nvPr/>
        </p:nvSpPr>
        <p:spPr>
          <a:xfrm>
            <a:off x="765544" y="1222744"/>
            <a:ext cx="964373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Simulation </a:t>
            </a:r>
            <a:r>
              <a:rPr lang="fr-FR" sz="2000" dirty="0" smtClean="0"/>
              <a:t>sur </a:t>
            </a:r>
            <a:r>
              <a:rPr lang="fr-FR" sz="2000" dirty="0" smtClean="0"/>
              <a:t>un des segments du futur miroir primaire E-ELT (2025 ?)</a:t>
            </a: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>~ 1000 miroirs </a:t>
            </a:r>
            <a:r>
              <a:rPr lang="el-GR" sz="2000" dirty="0"/>
              <a:t>Φ</a:t>
            </a:r>
            <a:r>
              <a:rPr lang="fr-FR" sz="2000" dirty="0"/>
              <a:t> </a:t>
            </a:r>
            <a:r>
              <a:rPr lang="fr-FR" sz="2000" dirty="0" smtClean="0"/>
              <a:t>= 1520 mm</a:t>
            </a:r>
            <a:r>
              <a:rPr lang="fr-FR" sz="2000" dirty="0"/>
              <a:t>, </a:t>
            </a:r>
            <a:r>
              <a:rPr lang="el-GR" sz="2000" dirty="0"/>
              <a:t>Φ</a:t>
            </a:r>
            <a:r>
              <a:rPr lang="fr-FR" sz="2000" baseline="-25000" dirty="0" err="1"/>
              <a:t>tot</a:t>
            </a:r>
            <a:r>
              <a:rPr lang="fr-FR" sz="2000" dirty="0"/>
              <a:t> = 39 m, R = 71 </a:t>
            </a:r>
            <a:r>
              <a:rPr lang="fr-FR" sz="2000" dirty="0" smtClean="0"/>
              <a:t>m</a:t>
            </a:r>
          </a:p>
          <a:p>
            <a:r>
              <a:rPr lang="fr-FR" sz="2000" dirty="0"/>
              <a:t>F</a:t>
            </a:r>
            <a:r>
              <a:rPr lang="fr-FR" sz="2000" dirty="0" smtClean="0"/>
              <a:t>lèche au centre pour un segment: 4,06 mm</a:t>
            </a:r>
            <a:endParaRPr lang="fr-FR" sz="20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057" y="1823582"/>
            <a:ext cx="9231153" cy="322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18898" y="260564"/>
            <a:ext cx="8534400" cy="823439"/>
          </a:xfrm>
        </p:spPr>
        <p:txBody>
          <a:bodyPr anchor="t"/>
          <a:lstStyle/>
          <a:p>
            <a:r>
              <a:rPr lang="fr-FR" dirty="0" smtClean="0"/>
              <a:t>Simulation numérique 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618898" y="1000143"/>
            <a:ext cx="10286995" cy="432159"/>
          </a:xfrm>
        </p:spPr>
        <p:txBody>
          <a:bodyPr>
            <a:noAutofit/>
          </a:bodyPr>
          <a:lstStyle/>
          <a:p>
            <a:pPr marL="274320" lvl="1" indent="0">
              <a:buNone/>
            </a:pPr>
            <a:r>
              <a:rPr lang="fr-FR" sz="1800" dirty="0" smtClean="0"/>
              <a:t>Miroir de 1520 mm de diamètre, vu à 2327 mm sous un angle de 19°</a:t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endParaRPr lang="fr-FR" sz="1800" dirty="0" smtClean="0"/>
          </a:p>
          <a:p>
            <a:pPr marL="617220" lvl="1" indent="-342900">
              <a:buFont typeface="+mj-lt"/>
              <a:buAutoNum type="arabicPeriod"/>
            </a:pPr>
            <a:endParaRPr lang="fr-FR" sz="1800" dirty="0" smtClean="0"/>
          </a:p>
        </p:txBody>
      </p:sp>
      <p:grpSp>
        <p:nvGrpSpPr>
          <p:cNvPr id="18" name="Groupe 17"/>
          <p:cNvGrpSpPr/>
          <p:nvPr/>
        </p:nvGrpSpPr>
        <p:grpSpPr>
          <a:xfrm>
            <a:off x="3588795" y="1478784"/>
            <a:ext cx="4583609" cy="4027993"/>
            <a:chOff x="3588795" y="1478784"/>
            <a:chExt cx="4583609" cy="4027993"/>
          </a:xfrm>
        </p:grpSpPr>
        <p:grpSp>
          <p:nvGrpSpPr>
            <p:cNvPr id="42" name="Groupe 41"/>
            <p:cNvGrpSpPr/>
            <p:nvPr/>
          </p:nvGrpSpPr>
          <p:grpSpPr>
            <a:xfrm>
              <a:off x="3597679" y="1634128"/>
              <a:ext cx="4329431" cy="3872649"/>
              <a:chOff x="1156589" y="4228125"/>
              <a:chExt cx="4329811" cy="3872649"/>
            </a:xfrm>
          </p:grpSpPr>
          <p:cxnSp>
            <p:nvCxnSpPr>
              <p:cNvPr id="43" name="Connecteur droit 42"/>
              <p:cNvCxnSpPr/>
              <p:nvPr/>
            </p:nvCxnSpPr>
            <p:spPr>
              <a:xfrm flipV="1">
                <a:off x="1156589" y="8095535"/>
                <a:ext cx="2550760" cy="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e 43"/>
              <p:cNvGrpSpPr/>
              <p:nvPr/>
            </p:nvGrpSpPr>
            <p:grpSpPr>
              <a:xfrm>
                <a:off x="1156589" y="4228125"/>
                <a:ext cx="4329811" cy="3872649"/>
                <a:chOff x="1156589" y="4228125"/>
                <a:chExt cx="4329811" cy="3872649"/>
              </a:xfrm>
            </p:grpSpPr>
            <p:cxnSp>
              <p:nvCxnSpPr>
                <p:cNvPr id="45" name="Connecteur droit 44"/>
                <p:cNvCxnSpPr/>
                <p:nvPr/>
              </p:nvCxnSpPr>
              <p:spPr>
                <a:xfrm flipV="1">
                  <a:off x="1156589" y="4784143"/>
                  <a:ext cx="2550760" cy="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6" name="Groupe 45"/>
                <p:cNvGrpSpPr/>
                <p:nvPr/>
              </p:nvGrpSpPr>
              <p:grpSpPr>
                <a:xfrm>
                  <a:off x="1217434" y="4228125"/>
                  <a:ext cx="3049536" cy="3872649"/>
                  <a:chOff x="595788" y="0"/>
                  <a:chExt cx="3049634" cy="3872905"/>
                </a:xfrm>
              </p:grpSpPr>
              <p:grpSp>
                <p:nvGrpSpPr>
                  <p:cNvPr id="49" name="Groupe 48"/>
                  <p:cNvGrpSpPr/>
                  <p:nvPr/>
                </p:nvGrpSpPr>
                <p:grpSpPr>
                  <a:xfrm>
                    <a:off x="595788" y="0"/>
                    <a:ext cx="3049634" cy="3872905"/>
                    <a:chOff x="595788" y="0"/>
                    <a:chExt cx="3049634" cy="3872905"/>
                  </a:xfrm>
                </p:grpSpPr>
                <p:grpSp>
                  <p:nvGrpSpPr>
                    <p:cNvPr id="51" name="Groupe 50"/>
                    <p:cNvGrpSpPr/>
                    <p:nvPr/>
                  </p:nvGrpSpPr>
                  <p:grpSpPr>
                    <a:xfrm rot="21422722">
                      <a:off x="3276487" y="0"/>
                      <a:ext cx="368935" cy="585468"/>
                      <a:chOff x="3276487" y="0"/>
                      <a:chExt cx="369253" cy="585899"/>
                    </a:xfrm>
                  </p:grpSpPr>
                  <p:sp>
                    <p:nvSpPr>
                      <p:cNvPr id="55" name="Rectangle 54"/>
                      <p:cNvSpPr/>
                      <p:nvPr/>
                    </p:nvSpPr>
                    <p:spPr>
                      <a:xfrm rot="17794919">
                        <a:off x="3290774" y="409687"/>
                        <a:ext cx="161925" cy="1905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56" name="Rectangle 55"/>
                      <p:cNvSpPr/>
                      <p:nvPr/>
                    </p:nvSpPr>
                    <p:spPr>
                      <a:xfrm rot="17794919">
                        <a:off x="3288552" y="90488"/>
                        <a:ext cx="447675" cy="2667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</p:grpSp>
                <p:cxnSp>
                  <p:nvCxnSpPr>
                    <p:cNvPr id="52" name="Connecteur droit 51"/>
                    <p:cNvCxnSpPr/>
                    <p:nvPr/>
                  </p:nvCxnSpPr>
                  <p:spPr>
                    <a:xfrm flipH="1">
                      <a:off x="1839675" y="582349"/>
                      <a:ext cx="1499353" cy="329055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  <a:prstDash val="lgDashDot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Connecteur droit 52"/>
                    <p:cNvCxnSpPr/>
                    <p:nvPr/>
                  </p:nvCxnSpPr>
                  <p:spPr>
                    <a:xfrm flipH="1">
                      <a:off x="595788" y="582917"/>
                      <a:ext cx="2743123" cy="3284556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ysDash"/>
                      <a:miter lim="800000"/>
                    </a:ln>
                    <a:effectLst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Connecteur droit 53"/>
                    <p:cNvCxnSpPr/>
                    <p:nvPr/>
                  </p:nvCxnSpPr>
                  <p:spPr>
                    <a:xfrm flipH="1">
                      <a:off x="3043713" y="582296"/>
                      <a:ext cx="297788" cy="3285177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ysDash"/>
                      <a:miter lim="800000"/>
                    </a:ln>
                    <a:effectLst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50" name="Connecteur droit 49"/>
                  <p:cNvCxnSpPr/>
                  <p:nvPr/>
                </p:nvCxnSpPr>
                <p:spPr>
                  <a:xfrm>
                    <a:off x="1976913" y="2237543"/>
                    <a:ext cx="1209675" cy="0"/>
                  </a:xfrm>
                  <a:prstGeom prst="line">
                    <a:avLst/>
                  </a:prstGeom>
                  <a:ln w="571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7" name="Connecteur droit avec flèche 46"/>
                <p:cNvCxnSpPr/>
                <p:nvPr/>
              </p:nvCxnSpPr>
              <p:spPr>
                <a:xfrm flipH="1">
                  <a:off x="3884640" y="6057434"/>
                  <a:ext cx="239214" cy="41907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Zone de texte 4"/>
                <p:cNvSpPr txBox="1"/>
                <p:nvPr/>
              </p:nvSpPr>
              <p:spPr>
                <a:xfrm>
                  <a:off x="3884640" y="5771543"/>
                  <a:ext cx="1601760" cy="495427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6000"/>
                    </a:lnSpc>
                    <a:spcAft>
                      <a:spcPts val="800"/>
                    </a:spcAft>
                  </a:pPr>
                  <a:r>
                    <a:rPr lang="fr-FR" sz="1600" dirty="0" smtClean="0">
                      <a:effectLst/>
                      <a:latin typeface="Century Schoolbook" panose="02040604050505020304" pitchFamily="18" charset="0"/>
                      <a:ea typeface="Calibri" panose="020F0502020204030204" pitchFamily="34" charset="0"/>
                    </a:rPr>
                    <a:t>Plan objet</a:t>
                  </a:r>
                  <a:endParaRPr lang="fr-FR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3" name="Connecteur droit 2"/>
            <p:cNvCxnSpPr/>
            <p:nvPr/>
          </p:nvCxnSpPr>
          <p:spPr>
            <a:xfrm>
              <a:off x="6113136" y="1478784"/>
              <a:ext cx="0" cy="91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>
              <a:off x="3588795" y="1478784"/>
              <a:ext cx="0" cy="91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/>
            <p:cNvCxnSpPr/>
            <p:nvPr/>
          </p:nvCxnSpPr>
          <p:spPr>
            <a:xfrm>
              <a:off x="3597679" y="1596936"/>
              <a:ext cx="2508471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9"/>
            <p:cNvSpPr txBox="1"/>
            <p:nvPr/>
          </p:nvSpPr>
          <p:spPr>
            <a:xfrm>
              <a:off x="4351469" y="1578392"/>
              <a:ext cx="1172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3100 mm</a:t>
              </a:r>
              <a:endParaRPr lang="fr-FR" dirty="0"/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6924907" y="2216386"/>
              <a:ext cx="11262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>
              <a:off x="6924907" y="3882509"/>
              <a:ext cx="11262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/>
            <p:cNvCxnSpPr/>
            <p:nvPr/>
          </p:nvCxnSpPr>
          <p:spPr>
            <a:xfrm>
              <a:off x="7805854" y="2216386"/>
              <a:ext cx="0" cy="166612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 rot="16200000">
              <a:off x="7401680" y="2855767"/>
              <a:ext cx="1172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2000 mm</a:t>
              </a:r>
              <a:endParaRPr lang="fr-FR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2469274" y="5827138"/>
                <a:ext cx="202466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fr-F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lang="fr-FR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lang="fr-FR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fr-FR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fr-FR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fr-FR" i="1" dirty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dirty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fr-FR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</m:e>
                            <m:sup>
                              <m:r>
                                <a:rPr lang="fr-FR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9274" y="5827138"/>
                <a:ext cx="2024667" cy="64633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ZoneTexte 16"/>
              <p:cNvSpPr txBox="1"/>
              <p:nvPr/>
            </p:nvSpPr>
            <p:spPr>
              <a:xfrm>
                <a:off x="4638906" y="5972102"/>
                <a:ext cx="573172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correspond 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fr-FR" dirty="0" smtClean="0"/>
                  <a:t> = 18,7 µm pour une erreur de forme basse fréquence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dirty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fr-FR" dirty="0" smtClean="0"/>
                  <a:t> = 1 </a:t>
                </a:r>
                <a:r>
                  <a:rPr lang="fr-FR" dirty="0"/>
                  <a:t>µm</a:t>
                </a:r>
              </a:p>
            </p:txBody>
          </p:sp>
        </mc:Choice>
        <mc:Fallback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8906" y="5972102"/>
                <a:ext cx="5731727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957" t="-5660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970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816269"/>
          </a:xfrm>
        </p:spPr>
        <p:txBody>
          <a:bodyPr anchor="t">
            <a:normAutofit/>
          </a:bodyPr>
          <a:lstStyle/>
          <a:p>
            <a:r>
              <a:rPr lang="fr-FR" dirty="0" smtClean="0"/>
              <a:t>Itération 1 : erreur de reconstruction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185862"/>
            <a:ext cx="4743450" cy="448627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924044" y="5910146"/>
            <a:ext cx="2343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Écart type </a:t>
            </a:r>
            <a:r>
              <a:rPr lang="fr-FR" dirty="0"/>
              <a:t>: 27,3 </a:t>
            </a:r>
            <a:r>
              <a:rPr lang="fr-FR" dirty="0" smtClean="0"/>
              <a:t>µm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214" y="1182030"/>
            <a:ext cx="1018375" cy="449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4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816269"/>
          </a:xfrm>
        </p:spPr>
        <p:txBody>
          <a:bodyPr anchor="t">
            <a:normAutofit/>
          </a:bodyPr>
          <a:lstStyle/>
          <a:p>
            <a:r>
              <a:rPr lang="fr-FR" dirty="0" smtClean="0"/>
              <a:t>Itération 2</a:t>
            </a:r>
            <a:r>
              <a:rPr lang="fr-FR" dirty="0"/>
              <a:t> : erreur de reconstruction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185862"/>
            <a:ext cx="4743450" cy="448627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988163" y="5910146"/>
            <a:ext cx="2215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Écart type </a:t>
            </a:r>
            <a:r>
              <a:rPr lang="fr-FR" dirty="0"/>
              <a:t>: </a:t>
            </a:r>
            <a:r>
              <a:rPr lang="fr-FR" dirty="0" smtClean="0"/>
              <a:t>5,7 µm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214" y="1182030"/>
            <a:ext cx="1018375" cy="449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816269"/>
          </a:xfrm>
        </p:spPr>
        <p:txBody>
          <a:bodyPr anchor="t">
            <a:normAutofit/>
          </a:bodyPr>
          <a:lstStyle/>
          <a:p>
            <a:r>
              <a:rPr lang="fr-FR" dirty="0" smtClean="0"/>
              <a:t>Itération 3</a:t>
            </a:r>
            <a:r>
              <a:rPr lang="fr-FR" dirty="0"/>
              <a:t> : erreur de reconstruction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185862"/>
            <a:ext cx="4743450" cy="448627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952097" y="5910146"/>
            <a:ext cx="2287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Écart type </a:t>
            </a:r>
            <a:r>
              <a:rPr lang="fr-FR" dirty="0"/>
              <a:t>: </a:t>
            </a:r>
            <a:r>
              <a:rPr lang="fr-FR" dirty="0" smtClean="0"/>
              <a:t>940 nm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214" y="1182030"/>
            <a:ext cx="1018375" cy="449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0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816269"/>
          </a:xfrm>
        </p:spPr>
        <p:txBody>
          <a:bodyPr anchor="t">
            <a:normAutofit/>
          </a:bodyPr>
          <a:lstStyle/>
          <a:p>
            <a:r>
              <a:rPr lang="fr-FR" dirty="0" smtClean="0"/>
              <a:t>Itération 4</a:t>
            </a:r>
            <a:r>
              <a:rPr lang="fr-FR" dirty="0"/>
              <a:t> : erreur de reconstruction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185862"/>
            <a:ext cx="4743450" cy="448627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952097" y="5910146"/>
            <a:ext cx="2287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Écart type </a:t>
            </a:r>
            <a:r>
              <a:rPr lang="fr-FR" dirty="0"/>
              <a:t>: </a:t>
            </a:r>
            <a:r>
              <a:rPr lang="fr-FR" dirty="0" smtClean="0"/>
              <a:t>334 nm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214" y="1182030"/>
            <a:ext cx="1018375" cy="449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9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618898" y="1945433"/>
            <a:ext cx="8534400" cy="4268755"/>
          </a:xfrm>
        </p:spPr>
        <p:txBody>
          <a:bodyPr>
            <a:normAutofit fontScale="85000" lnSpcReduction="10000"/>
          </a:bodyPr>
          <a:lstStyle/>
          <a:p>
            <a:r>
              <a:rPr lang="en-GB" dirty="0" err="1"/>
              <a:t>Deflectometry</a:t>
            </a:r>
            <a:r>
              <a:rPr lang="en-GB" dirty="0"/>
              <a:t> is establishing itself as an efficient method for testing aspheric and free form optical reflective surfaces. Research in this field is driven by the search for an </a:t>
            </a:r>
            <a:r>
              <a:rPr lang="en-GB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easier and cheaper alternative </a:t>
            </a:r>
            <a:r>
              <a:rPr lang="en-GB" dirty="0"/>
              <a:t>to interferometry, which still remains the “golden standard“ in optical testing. </a:t>
            </a:r>
            <a:r>
              <a:rPr lang="en-GB" dirty="0" err="1"/>
              <a:t>Deflectometry</a:t>
            </a:r>
            <a:r>
              <a:rPr lang="en-GB" dirty="0"/>
              <a:t> require </a:t>
            </a:r>
            <a:r>
              <a:rPr lang="en-GB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few and simple hardware </a:t>
            </a:r>
            <a:r>
              <a:rPr lang="en-GB" dirty="0"/>
              <a:t>components which are essentially limited to a projection screen and several cameras. The heart of the system is the signal analysis and calibration strategy, including the precise co-location of the various components. The primary measurement is the slope map of the mirror under test. It has a </a:t>
            </a:r>
            <a:r>
              <a:rPr lang="en-GB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low sensitivity to air turbulence</a:t>
            </a:r>
            <a:r>
              <a:rPr lang="en-GB" dirty="0"/>
              <a:t>, and a </a:t>
            </a:r>
            <a:r>
              <a:rPr lang="en-GB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high dynamical range </a:t>
            </a:r>
            <a:r>
              <a:rPr lang="en-GB" dirty="0"/>
              <a:t>which makes it well suited for aspheric, free form or off-axis surfaces, contrarily to interferometry. In these particular cases, interferometry is impeded by high fringe density and must rely on more complex and expensive set-ups, including CGH’s, reference surfaces, access to the </a:t>
            </a:r>
            <a:r>
              <a:rPr lang="en-GB" dirty="0" err="1"/>
              <a:t>center</a:t>
            </a:r>
            <a:r>
              <a:rPr lang="en-GB" dirty="0"/>
              <a:t> of curvature etc... This drawback is even more pronounced as the size and </a:t>
            </a:r>
            <a:r>
              <a:rPr lang="en-GB" dirty="0" err="1"/>
              <a:t>center</a:t>
            </a:r>
            <a:r>
              <a:rPr lang="en-GB" dirty="0"/>
              <a:t> of curvature of the optical surfaces increase.</a:t>
            </a:r>
            <a:endParaRPr lang="fr-FR" dirty="0"/>
          </a:p>
          <a:p>
            <a:r>
              <a:rPr lang="en-GB" dirty="0"/>
              <a:t>Today, the </a:t>
            </a:r>
            <a:r>
              <a:rPr lang="en-GB" dirty="0" err="1"/>
              <a:t>wavefront</a:t>
            </a:r>
            <a:r>
              <a:rPr lang="en-GB" dirty="0"/>
              <a:t> accuracy level provided by </a:t>
            </a:r>
            <a:r>
              <a:rPr lang="en-GB" dirty="0" err="1"/>
              <a:t>deflectometry</a:t>
            </a:r>
            <a:r>
              <a:rPr lang="en-GB" dirty="0"/>
              <a:t> </a:t>
            </a:r>
            <a:r>
              <a:rPr lang="en-GB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can reach the 10-20nm regime</a:t>
            </a:r>
            <a:r>
              <a:rPr lang="en-GB" dirty="0"/>
              <a:t>, </a:t>
            </a:r>
            <a:r>
              <a:rPr lang="en-GB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but only for high order spatial modes</a:t>
            </a:r>
            <a:r>
              <a:rPr lang="en-GB" dirty="0"/>
              <a:t>. This limitation is mainly driven by the reconstruction errors from slope to shape maps. Some explorative work driven by ESO’s Directorate of Engineering have given strong indications that </a:t>
            </a:r>
            <a:r>
              <a:rPr lang="en-GB" u="sng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relative</a:t>
            </a:r>
            <a:r>
              <a:rPr lang="en-GB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 </a:t>
            </a:r>
            <a:r>
              <a:rPr lang="en-GB" dirty="0"/>
              <a:t>surface measurements at this accuracy level can be reached for all spatial modes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fr-FR" dirty="0" smtClean="0"/>
              <a:t>Extrait de l’appel d’offres ESO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275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816269"/>
          </a:xfrm>
        </p:spPr>
        <p:txBody>
          <a:bodyPr anchor="t">
            <a:normAutofit/>
          </a:bodyPr>
          <a:lstStyle/>
          <a:p>
            <a:r>
              <a:rPr lang="fr-FR" dirty="0" smtClean="0"/>
              <a:t>Itération 5</a:t>
            </a:r>
            <a:r>
              <a:rPr lang="fr-FR" dirty="0"/>
              <a:t> : erreur de reconstruction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185862"/>
            <a:ext cx="4743450" cy="448627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952097" y="5910146"/>
            <a:ext cx="2287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Écart type </a:t>
            </a:r>
            <a:r>
              <a:rPr lang="fr-FR" dirty="0"/>
              <a:t>: </a:t>
            </a:r>
            <a:r>
              <a:rPr lang="fr-FR" dirty="0" smtClean="0"/>
              <a:t>199 nm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214" y="1182030"/>
            <a:ext cx="1018375" cy="449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0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816269"/>
          </a:xfrm>
        </p:spPr>
        <p:txBody>
          <a:bodyPr anchor="t">
            <a:normAutofit/>
          </a:bodyPr>
          <a:lstStyle/>
          <a:p>
            <a:r>
              <a:rPr lang="fr-FR" dirty="0" smtClean="0"/>
              <a:t>Itération 6</a:t>
            </a:r>
            <a:r>
              <a:rPr lang="fr-FR" dirty="0"/>
              <a:t> : erreur de reconstruction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185862"/>
            <a:ext cx="4743450" cy="448627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952097" y="5910146"/>
            <a:ext cx="2287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Écart type </a:t>
            </a:r>
            <a:r>
              <a:rPr lang="fr-FR" dirty="0"/>
              <a:t>: </a:t>
            </a:r>
            <a:r>
              <a:rPr lang="fr-FR" dirty="0" smtClean="0"/>
              <a:t>161 nm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214" y="1182030"/>
            <a:ext cx="1018375" cy="449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5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816269"/>
          </a:xfrm>
        </p:spPr>
        <p:txBody>
          <a:bodyPr anchor="t">
            <a:normAutofit/>
          </a:bodyPr>
          <a:lstStyle/>
          <a:p>
            <a:r>
              <a:rPr lang="fr-FR" dirty="0" smtClean="0"/>
              <a:t>Itération 7</a:t>
            </a:r>
            <a:r>
              <a:rPr lang="fr-FR" dirty="0"/>
              <a:t> : erreur de reconstruction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185862"/>
            <a:ext cx="4743450" cy="448627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952097" y="5910146"/>
            <a:ext cx="2287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Écart type </a:t>
            </a:r>
            <a:r>
              <a:rPr lang="fr-FR" dirty="0"/>
              <a:t>: </a:t>
            </a:r>
            <a:r>
              <a:rPr lang="fr-FR" dirty="0" smtClean="0"/>
              <a:t>141 nm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214" y="1182030"/>
            <a:ext cx="1018375" cy="449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816269"/>
          </a:xfrm>
        </p:spPr>
        <p:txBody>
          <a:bodyPr anchor="t">
            <a:normAutofit/>
          </a:bodyPr>
          <a:lstStyle/>
          <a:p>
            <a:r>
              <a:rPr lang="fr-FR" dirty="0" smtClean="0"/>
              <a:t>Itération 8</a:t>
            </a:r>
            <a:r>
              <a:rPr lang="fr-FR" dirty="0"/>
              <a:t> : erreur de reconstruction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185862"/>
            <a:ext cx="4743450" cy="448627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952097" y="5910146"/>
            <a:ext cx="2287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Écart type </a:t>
            </a:r>
            <a:r>
              <a:rPr lang="fr-FR" dirty="0"/>
              <a:t>: </a:t>
            </a:r>
            <a:r>
              <a:rPr lang="fr-FR" dirty="0" smtClean="0"/>
              <a:t>138 nm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338623" y="6332821"/>
            <a:ext cx="5022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8 itérations en 1 s sur une image 2048 x 2048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214" y="1182030"/>
            <a:ext cx="1018375" cy="449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0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18898" y="260565"/>
            <a:ext cx="8534400" cy="728264"/>
          </a:xfrm>
        </p:spPr>
        <p:txBody>
          <a:bodyPr anchor="t"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618899" y="1224237"/>
            <a:ext cx="9859380" cy="4268755"/>
          </a:xfrm>
        </p:spPr>
        <p:txBody>
          <a:bodyPr>
            <a:noAutofit/>
          </a:bodyPr>
          <a:lstStyle/>
          <a:p>
            <a:pPr lvl="1"/>
            <a:r>
              <a:rPr lang="fr-FR" sz="2000" dirty="0" smtClean="0"/>
              <a:t>La </a:t>
            </a:r>
            <a:r>
              <a:rPr lang="fr-FR" sz="2000" dirty="0" err="1" smtClean="0"/>
              <a:t>déflectométrie</a:t>
            </a:r>
            <a:r>
              <a:rPr lang="fr-FR" sz="2000" dirty="0" smtClean="0"/>
              <a:t> doit maintenant être considérée sérieusement pour la mesure de formes gauches de surfaces réfléchissantes.</a:t>
            </a:r>
            <a:endParaRPr lang="fr-FR" sz="2000" dirty="0" smtClean="0"/>
          </a:p>
          <a:p>
            <a:pPr lvl="1"/>
            <a:r>
              <a:rPr lang="fr-FR" sz="2000" dirty="0" smtClean="0"/>
              <a:t>Une technique itérative d’intégration à verrouillage de phase permet d’obtenir la très basse fréquence, </a:t>
            </a:r>
            <a:r>
              <a:rPr lang="fr-FR" sz="2000" i="1" dirty="0" smtClean="0"/>
              <a:t>à condition</a:t>
            </a:r>
            <a:r>
              <a:rPr lang="fr-FR" sz="2000" dirty="0" smtClean="0"/>
              <a:t> de repositionner un point de l’objet avec une grande exactitude dans le système de mesure</a:t>
            </a:r>
          </a:p>
          <a:p>
            <a:pPr lvl="1"/>
            <a:r>
              <a:rPr lang="fr-FR" sz="2000" dirty="0" smtClean="0"/>
              <a:t>Pour des objets de très grande dimension, cela demeure un défi au niveau de la conception mécanique du système de mesure (sans compter les problèmes d’insensibilité à la température etc.) ; pour des objets de taille décimétrique, les contraintes sont moindres.</a:t>
            </a:r>
          </a:p>
        </p:txBody>
      </p:sp>
    </p:spTree>
    <p:extLst>
      <p:ext uri="{BB962C8B-B14F-4D97-AF65-F5344CB8AC3E}">
        <p14:creationId xmlns:p14="http://schemas.microsoft.com/office/powerpoint/2010/main" val="1258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18898" y="381586"/>
            <a:ext cx="8534400" cy="751564"/>
          </a:xfrm>
        </p:spPr>
        <p:txBody>
          <a:bodyPr anchor="t">
            <a:normAutofit fontScale="90000"/>
          </a:bodyPr>
          <a:lstStyle/>
          <a:p>
            <a:r>
              <a:rPr lang="fr-FR" dirty="0" smtClean="0"/>
              <a:t>1</a:t>
            </a:r>
            <a:r>
              <a:rPr lang="fr-FR" baseline="30000" dirty="0" smtClean="0"/>
              <a:t>er</a:t>
            </a:r>
            <a:r>
              <a:rPr lang="fr-FR" dirty="0" smtClean="0"/>
              <a:t> montage pour la </a:t>
            </a:r>
            <a:r>
              <a:rPr lang="fr-FR" dirty="0" err="1" smtClean="0"/>
              <a:t>déflectométrie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618898" y="1245642"/>
            <a:ext cx="8534400" cy="75111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fr-FR" dirty="0" smtClean="0"/>
              <a:t>Extension du test du couteau de Foucault (filtrage des pentes dans le plan de </a:t>
            </a:r>
            <a:r>
              <a:rPr lang="fr-FR" dirty="0" smtClean="0"/>
              <a:t>Fourier)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"</a:t>
            </a:r>
            <a:r>
              <a:rPr lang="fr-FR" dirty="0" err="1" smtClean="0"/>
              <a:t>Asphéromètre</a:t>
            </a:r>
            <a:r>
              <a:rPr lang="fr-FR" dirty="0"/>
              <a:t> AS/1 " </a:t>
            </a:r>
            <a:r>
              <a:rPr lang="fr-FR" dirty="0" smtClean="0"/>
              <a:t>développé par Essilor et </a:t>
            </a:r>
            <a:r>
              <a:rPr lang="fr-FR" dirty="0" err="1"/>
              <a:t>A</a:t>
            </a:r>
            <a:r>
              <a:rPr lang="fr-FR" dirty="0" err="1" smtClean="0"/>
              <a:t>ngénieux</a:t>
            </a:r>
            <a:r>
              <a:rPr lang="fr-FR" dirty="0" smtClean="0"/>
              <a:t> (France)</a:t>
            </a:r>
            <a:endParaRPr lang="fr-FR" dirty="0"/>
          </a:p>
        </p:txBody>
      </p:sp>
      <p:sp>
        <p:nvSpPr>
          <p:cNvPr id="6" name="Espace réservé du contenu 4"/>
          <p:cNvSpPr txBox="1">
            <a:spLocks/>
          </p:cNvSpPr>
          <p:nvPr/>
        </p:nvSpPr>
        <p:spPr>
          <a:xfrm>
            <a:off x="663283" y="4794926"/>
            <a:ext cx="8534400" cy="107403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Rattaché à l’interférométrie différentielle</a:t>
            </a:r>
          </a:p>
          <a:p>
            <a:r>
              <a:rPr lang="fr-FR" dirty="0" smtClean="0"/>
              <a:t>Requiert toujours un laser</a:t>
            </a:r>
          </a:p>
          <a:p>
            <a:r>
              <a:rPr lang="fr-FR" dirty="0" smtClean="0"/>
              <a:t>Faisceau </a:t>
            </a:r>
            <a:r>
              <a:rPr lang="fr-FR" dirty="0" err="1" smtClean="0"/>
              <a:t>collimaté</a:t>
            </a:r>
            <a:r>
              <a:rPr lang="fr-FR" dirty="0" smtClean="0"/>
              <a:t> → coûteux ; limitation pour des surfaces de grande taille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83" y="2109248"/>
            <a:ext cx="4104659" cy="263562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943" y="3095920"/>
            <a:ext cx="5449077" cy="177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6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18897" y="381586"/>
            <a:ext cx="9784735" cy="751564"/>
          </a:xfrm>
        </p:spPr>
        <p:txBody>
          <a:bodyPr anchor="t">
            <a:normAutofit/>
          </a:bodyPr>
          <a:lstStyle/>
          <a:p>
            <a:r>
              <a:rPr lang="fr-FR" dirty="0" smtClean="0"/>
              <a:t>2e montage pour la </a:t>
            </a:r>
            <a:r>
              <a:rPr lang="fr-FR" dirty="0" err="1" smtClean="0"/>
              <a:t>déflectométrie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618898" y="1245642"/>
            <a:ext cx="8534400" cy="751114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Activité de </a:t>
            </a:r>
            <a:r>
              <a:rPr lang="fr-FR" dirty="0" err="1" smtClean="0"/>
              <a:t>Visuol</a:t>
            </a:r>
            <a:r>
              <a:rPr lang="fr-FR" dirty="0" smtClean="0"/>
              <a:t> depuis12 ans</a:t>
            </a:r>
          </a:p>
          <a:p>
            <a:r>
              <a:rPr lang="fr-FR" dirty="0" smtClean="0"/>
              <a:t>Lumière blanche, optique géométrique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102" y="2109248"/>
            <a:ext cx="5825412" cy="436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9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18898" y="381585"/>
            <a:ext cx="8534400" cy="1307255"/>
          </a:xfrm>
        </p:spPr>
        <p:txBody>
          <a:bodyPr anchor="t">
            <a:normAutofit/>
          </a:bodyPr>
          <a:lstStyle/>
          <a:p>
            <a:r>
              <a:rPr lang="fr-FR" dirty="0" smtClean="0"/>
              <a:t>Extension de la « technique de la grille » en mécanique</a:t>
            </a:r>
            <a:endParaRPr lang="fr-FR" dirty="0"/>
          </a:p>
        </p:txBody>
      </p:sp>
      <p:pic>
        <p:nvPicPr>
          <p:cNvPr id="6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1490" y="1688840"/>
            <a:ext cx="4430324" cy="421468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63281" y="6055567"/>
            <a:ext cx="6862105" cy="662474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Micrographie MEB (essai de traction) ; mesure de </a:t>
            </a:r>
            <a:r>
              <a:rPr lang="fr-FR" i="1" dirty="0" smtClean="0"/>
              <a:t>déplacements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09657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18898" y="260564"/>
            <a:ext cx="8534400" cy="1507067"/>
          </a:xfrm>
        </p:spPr>
        <p:txBody>
          <a:bodyPr anchor="t"/>
          <a:lstStyle/>
          <a:p>
            <a:r>
              <a:rPr lang="fr-FR" dirty="0" smtClean="0"/>
              <a:t>Distorsions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618898" y="1282959"/>
            <a:ext cx="8534400" cy="4268755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Les distorsions sont causées par les </a:t>
            </a:r>
            <a:r>
              <a:rPr lang="fr-FR" i="1" dirty="0" smtClean="0"/>
              <a:t>courbures </a:t>
            </a:r>
            <a:r>
              <a:rPr lang="fr-FR" dirty="0" smtClean="0"/>
              <a:t>de </a:t>
            </a:r>
            <a:r>
              <a:rPr lang="fr-FR" dirty="0"/>
              <a:t>la </a:t>
            </a:r>
            <a:r>
              <a:rPr lang="fr-FR" dirty="0" smtClean="0"/>
              <a:t>surface (</a:t>
            </a:r>
            <a:r>
              <a:rPr lang="fr-FR" dirty="0"/>
              <a:t>dérivées secondes de l’altitude)</a:t>
            </a:r>
            <a:endParaRPr lang="fr-FR" i="1" dirty="0"/>
          </a:p>
        </p:txBody>
      </p:sp>
      <p:pic>
        <p:nvPicPr>
          <p:cNvPr id="6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5281" y="1932995"/>
            <a:ext cx="7925454" cy="417330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063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18898" y="260564"/>
            <a:ext cx="8534400" cy="1507067"/>
          </a:xfrm>
        </p:spPr>
        <p:txBody>
          <a:bodyPr anchor="t"/>
          <a:lstStyle/>
          <a:p>
            <a:r>
              <a:rPr lang="fr-FR" dirty="0" smtClean="0"/>
              <a:t>Hautes et basses fréquences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contenu 4"/>
              <p:cNvSpPr>
                <a:spLocks noGrp="1"/>
              </p:cNvSpPr>
              <p:nvPr>
                <p:ph idx="1"/>
              </p:nvPr>
            </p:nvSpPr>
            <p:spPr>
              <a:xfrm>
                <a:off x="618898" y="1945433"/>
                <a:ext cx="8534400" cy="4268755"/>
              </a:xfrm>
            </p:spPr>
            <p:txBody>
              <a:bodyPr/>
              <a:lstStyle/>
              <a:p>
                <a:r>
                  <a:rPr lang="fr-FR" dirty="0" smtClean="0"/>
                  <a:t>Altitude → pentes → courbures : correspond dans le plan des fréquences spatiales (Fourier) à une multiplication p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ar</m:t>
                    </m:r>
                    <m:r>
                      <a:rPr lang="fr-FR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fr-FR" b="0" dirty="0" smtClean="0">
                    <a:ea typeface="Cambria Math" panose="02040503050406030204" pitchFamily="18" charset="0"/>
                  </a:rPr>
                  <a:t> e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fr-FR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i="1" smtClean="0">
                        <a:latin typeface="Cambria Math" panose="02040503050406030204" pitchFamily="18" charset="0"/>
                      </a:rPr>
                      <m:t>4</m:t>
                    </m:r>
                    <m:sSup>
                      <m:sSup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b="0" dirty="0" smtClean="0">
                    <a:ea typeface="Cambria Math" panose="02040503050406030204" pitchFamily="18" charset="0"/>
                  </a:rPr>
                  <a:t>. Les hautes fréquences sont amplifiées, les basses </a:t>
                </a:r>
                <a:r>
                  <a:rPr lang="fr-FR" b="0" dirty="0" err="1" smtClean="0">
                    <a:ea typeface="Cambria Math" panose="02040503050406030204" pitchFamily="18" charset="0"/>
                  </a:rPr>
                  <a:t>fréquencies</a:t>
                </a:r>
                <a:r>
                  <a:rPr lang="fr-FR" b="0" dirty="0" smtClean="0">
                    <a:ea typeface="Cambria Math" panose="02040503050406030204" pitchFamily="18" charset="0"/>
                  </a:rPr>
                  <a:t> sont atténuées</a:t>
                </a:r>
              </a:p>
              <a:p>
                <a:r>
                  <a:rPr lang="fr-FR" dirty="0" smtClean="0">
                    <a:ea typeface="Cambria Math" panose="02040503050406030204" pitchFamily="18" charset="0"/>
                  </a:rPr>
                  <a:t>Bon pour la détection de défauts localisés: activité de </a:t>
                </a:r>
                <a:r>
                  <a:rPr lang="fr-FR" dirty="0" err="1" smtClean="0">
                    <a:ea typeface="Cambria Math" panose="02040503050406030204" pitchFamily="18" charset="0"/>
                  </a:rPr>
                  <a:t>Visuol</a:t>
                </a:r>
                <a:r>
                  <a:rPr lang="fr-FR" dirty="0" smtClean="0">
                    <a:ea typeface="Cambria Math" panose="02040503050406030204" pitchFamily="18" charset="0"/>
                  </a:rPr>
                  <a:t> depuis 12 ans</a:t>
                </a:r>
              </a:p>
              <a:p>
                <a:r>
                  <a:rPr lang="fr-FR" b="0" dirty="0" smtClean="0">
                    <a:ea typeface="Cambria Math" panose="02040503050406030204" pitchFamily="18" charset="0"/>
                  </a:rPr>
                  <a:t>Mauvais pour la mesure absolue de la forme : l’obtention de la très basse fréquence est un défi</a:t>
                </a:r>
              </a:p>
              <a:p>
                <a:endParaRPr lang="fr-FR" dirty="0" smtClean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5" name="Espace réservé du contenu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8898" y="1945433"/>
                <a:ext cx="8534400" cy="4268755"/>
              </a:xfrm>
              <a:blipFill rotWithShape="0">
                <a:blip r:embed="rId2"/>
                <a:stretch>
                  <a:fillRect l="-143" t="-1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6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18898" y="260564"/>
            <a:ext cx="8534400" cy="1507067"/>
          </a:xfrm>
        </p:spPr>
        <p:txBody>
          <a:bodyPr anchor="t"/>
          <a:lstStyle/>
          <a:p>
            <a:r>
              <a:rPr lang="fr-FR" dirty="0" smtClean="0"/>
              <a:t>Montage de base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contenu 4"/>
              <p:cNvSpPr>
                <a:spLocks noGrp="1"/>
              </p:cNvSpPr>
              <p:nvPr>
                <p:ph idx="1"/>
              </p:nvPr>
            </p:nvSpPr>
            <p:spPr>
              <a:xfrm>
                <a:off x="618897" y="5187820"/>
                <a:ext cx="8851673" cy="102636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fr-FR" dirty="0" smtClean="0"/>
                  <a:t>Grâce à la connaissance de la position des points source (obtenus d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dirty="0" smtClean="0">
                        <a:latin typeface="Cambria Math" panose="02040503050406030204" pitchFamily="18" charset="0"/>
                      </a:rPr>
                      <m:t>epuis</m:t>
                    </m:r>
                    <m:r>
                      <a:rPr lang="fr-FR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b="0" i="0" dirty="0" smtClean="0">
                        <a:latin typeface="Cambria Math" panose="02040503050406030204" pitchFamily="18" charset="0"/>
                      </a:rPr>
                      <m:t>les</m:t>
                    </m:r>
                    <m:r>
                      <a:rPr lang="fr-FR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b="0" i="0" dirty="0" smtClean="0">
                        <a:latin typeface="Cambria Math" panose="02040503050406030204" pitchFamily="18" charset="0"/>
                      </a:rPr>
                      <m:t>phases</m:t>
                    </m:r>
                    <m:r>
                      <a:rPr lang="fr-FR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b="0" i="0" dirty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fr-FR" b="0" i="0" dirty="0" smtClean="0">
                        <a:latin typeface="Cambria Math" panose="02040503050406030204" pitchFamily="18" charset="0"/>
                      </a:rPr>
                      <m:t>é</m:t>
                    </m:r>
                    <m:r>
                      <m:rPr>
                        <m:sty m:val="p"/>
                      </m:rPr>
                      <a:rPr lang="fr-FR" b="0" i="0" dirty="0" smtClean="0">
                        <a:latin typeface="Cambria Math" panose="02040503050406030204" pitchFamily="18" charset="0"/>
                      </a:rPr>
                      <m:t>pli</m:t>
                    </m:r>
                    <m:r>
                      <a:rPr lang="fr-FR" b="0" i="0" dirty="0" smtClean="0">
                        <a:latin typeface="Cambria Math" panose="02040503050406030204" pitchFamily="18" charset="0"/>
                      </a:rPr>
                      <m:t>é</m:t>
                    </m:r>
                    <m:r>
                      <m:rPr>
                        <m:sty m:val="p"/>
                      </m:rPr>
                      <a:rPr lang="fr-FR" b="0" i="0" dirty="0" smtClean="0">
                        <a:latin typeface="Cambria Math" panose="02040503050406030204" pitchFamily="18" charset="0"/>
                      </a:rPr>
                      <m:t>es</m:t>
                    </m:r>
                    <m:r>
                      <a:rPr lang="fr-FR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 smtClean="0"/>
                  <a:t>e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dirty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fr-FR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fr-FR" dirty="0" smtClean="0"/>
                  <a:t>), la modélisation des rayons permet de connaître les directions des normales aux points M et M’</a:t>
                </a:r>
                <a:endParaRPr lang="fr-FR" dirty="0"/>
              </a:p>
            </p:txBody>
          </p:sp>
        </mc:Choice>
        <mc:Fallback xmlns="">
          <p:sp>
            <p:nvSpPr>
              <p:cNvPr id="5" name="Espace réservé du contenu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8897" y="5187820"/>
                <a:ext cx="8851673" cy="1026368"/>
              </a:xfrm>
              <a:blipFill rotWithShape="0">
                <a:blip r:embed="rId2"/>
                <a:stretch>
                  <a:fillRect l="-620" t="-41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2" y="1400175"/>
            <a:ext cx="9554839" cy="357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2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TM03457515[[fn=Vue]]</Template>
  <TotalTime>1849</TotalTime>
  <Words>1134</Words>
  <Application>Microsoft Office PowerPoint</Application>
  <PresentationFormat>Grand écran</PresentationFormat>
  <Paragraphs>105</Paragraphs>
  <Slides>34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Cambria Math</vt:lpstr>
      <vt:lpstr>Century Schoolbook</vt:lpstr>
      <vt:lpstr>Times New Roman</vt:lpstr>
      <vt:lpstr>Wingdings 2</vt:lpstr>
      <vt:lpstr>View</vt:lpstr>
      <vt:lpstr>Mesure de formes réfléchissantes gauches par déflectométrie</vt:lpstr>
      <vt:lpstr>Introduction</vt:lpstr>
      <vt:lpstr>Extrait de l’appel d’offres ESO</vt:lpstr>
      <vt:lpstr>1er montage pour la déflectométrie</vt:lpstr>
      <vt:lpstr>2e montage pour la déflectométrie</vt:lpstr>
      <vt:lpstr>Extension de la « technique de la grille » en mécanique</vt:lpstr>
      <vt:lpstr>Distorsions</vt:lpstr>
      <vt:lpstr>Hautes et basses fréquences</vt:lpstr>
      <vt:lpstr>Montage de base</vt:lpstr>
      <vt:lpstr>Contrôle de miroirs solaires</vt:lpstr>
      <vt:lpstr>Contrôle de miroirs solaires</vt:lpstr>
      <vt:lpstr>Contrôle de miroirs solaires</vt:lpstr>
      <vt:lpstr>Étalon de planéité</vt:lpstr>
      <vt:lpstr>Mirroir astronomique</vt:lpstr>
      <vt:lpstr>Avancée récente 1: pose caméra avec verrouillage de phase</vt:lpstr>
      <vt:lpstr>Présentation PowerPoint</vt:lpstr>
      <vt:lpstr>Présentation PowerPoint</vt:lpstr>
      <vt:lpstr>Présentation PowerPoint</vt:lpstr>
      <vt:lpstr>Problème fondamental de la déflectométrie</vt:lpstr>
      <vt:lpstr>Solutions</vt:lpstr>
      <vt:lpstr>Positionnement de l’objet pour que la position d’un point soit connue</vt:lpstr>
      <vt:lpstr>Avancée récente 2: intégration</vt:lpstr>
      <vt:lpstr>Présentation PowerPoint</vt:lpstr>
      <vt:lpstr>Démonstration</vt:lpstr>
      <vt:lpstr>Simulation numérique </vt:lpstr>
      <vt:lpstr>Itération 1 : erreur de reconstruction</vt:lpstr>
      <vt:lpstr>Itération 2 : erreur de reconstruction</vt:lpstr>
      <vt:lpstr>Itération 3 : erreur de reconstruction</vt:lpstr>
      <vt:lpstr>Itération 4 : erreur de reconstruction</vt:lpstr>
      <vt:lpstr>Itération 5 : erreur de reconstruction</vt:lpstr>
      <vt:lpstr>Itération 6 : erreur de reconstruction</vt:lpstr>
      <vt:lpstr>Itération 7 : erreur de reconstruction</vt:lpstr>
      <vt:lpstr>Itération 8 : erreur de reconstruction</vt:lpstr>
      <vt:lpstr>Conclusion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Deflectometry for optical metrology</dc:title>
  <dc:creator>Yves Surrel</dc:creator>
  <cp:lastModifiedBy>Yves Surrel</cp:lastModifiedBy>
  <cp:revision>81</cp:revision>
  <dcterms:created xsi:type="dcterms:W3CDTF">2016-05-08T00:20:32Z</dcterms:created>
  <dcterms:modified xsi:type="dcterms:W3CDTF">2016-05-17T07:34:22Z</dcterms:modified>
</cp:coreProperties>
</file>