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55" r:id="rId4"/>
  </p:sldMasterIdLst>
  <p:notesMasterIdLst>
    <p:notesMasterId r:id="rId47"/>
  </p:notesMasterIdLst>
  <p:handoutMasterIdLst>
    <p:handoutMasterId r:id="rId48"/>
  </p:handoutMasterIdLst>
  <p:sldIdLst>
    <p:sldId id="256" r:id="rId5"/>
    <p:sldId id="338" r:id="rId6"/>
    <p:sldId id="339" r:id="rId7"/>
    <p:sldId id="367" r:id="rId8"/>
    <p:sldId id="448" r:id="rId9"/>
    <p:sldId id="427" r:id="rId10"/>
    <p:sldId id="428" r:id="rId11"/>
    <p:sldId id="429" r:id="rId12"/>
    <p:sldId id="430" r:id="rId13"/>
    <p:sldId id="436" r:id="rId14"/>
    <p:sldId id="447" r:id="rId15"/>
    <p:sldId id="440" r:id="rId16"/>
    <p:sldId id="438" r:id="rId17"/>
    <p:sldId id="487" r:id="rId18"/>
    <p:sldId id="433" r:id="rId19"/>
    <p:sldId id="451" r:id="rId20"/>
    <p:sldId id="452" r:id="rId21"/>
    <p:sldId id="470" r:id="rId22"/>
    <p:sldId id="445" r:id="rId23"/>
    <p:sldId id="453" r:id="rId24"/>
    <p:sldId id="376" r:id="rId25"/>
    <p:sldId id="377" r:id="rId26"/>
    <p:sldId id="456" r:id="rId27"/>
    <p:sldId id="460" r:id="rId28"/>
    <p:sldId id="461" r:id="rId29"/>
    <p:sldId id="379" r:id="rId30"/>
    <p:sldId id="465" r:id="rId31"/>
    <p:sldId id="473" r:id="rId32"/>
    <p:sldId id="471" r:id="rId33"/>
    <p:sldId id="472" r:id="rId34"/>
    <p:sldId id="467" r:id="rId35"/>
    <p:sldId id="394" r:id="rId36"/>
    <p:sldId id="480" r:id="rId37"/>
    <p:sldId id="482" r:id="rId38"/>
    <p:sldId id="481" r:id="rId39"/>
    <p:sldId id="483" r:id="rId40"/>
    <p:sldId id="484" r:id="rId41"/>
    <p:sldId id="486" r:id="rId42"/>
    <p:sldId id="488" r:id="rId43"/>
    <p:sldId id="489" r:id="rId44"/>
    <p:sldId id="426" r:id="rId45"/>
    <p:sldId id="490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2683"/>
    <a:srgbClr val="E9E8ED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 autoAdjust="0"/>
    <p:restoredTop sz="87872" autoAdjust="0"/>
  </p:normalViewPr>
  <p:slideViewPr>
    <p:cSldViewPr snapToGrid="0">
      <p:cViewPr>
        <p:scale>
          <a:sx n="94" d="100"/>
          <a:sy n="94" d="100"/>
        </p:scale>
        <p:origin x="-90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632"/>
    </p:cViewPr>
  </p:sorterViewPr>
  <p:notesViewPr>
    <p:cSldViewPr snapToGrid="0">
      <p:cViewPr>
        <p:scale>
          <a:sx n="100" d="100"/>
          <a:sy n="100" d="100"/>
        </p:scale>
        <p:origin x="-1230" y="203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995818" y="8222484"/>
            <a:ext cx="4876800" cy="311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ctr" defTabSz="966788" eaLnBrk="0" hangingPunct="0">
              <a:buClrTx/>
              <a:buSzTx/>
              <a:buFontTx/>
              <a:buNone/>
              <a:defRPr sz="800" dirty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z="700" dirty="0"/>
              <a:t>2015 CODE V Regional User Group Meetings</a:t>
            </a:r>
          </a:p>
          <a:p>
            <a:pPr>
              <a:defRPr/>
            </a:pPr>
            <a:r>
              <a:rPr lang="en-US" sz="700" dirty="0"/>
              <a:t>CODE V 10.7 New Features, Page </a:t>
            </a:r>
            <a:fld id="{8B54EB9D-9BD6-4FCE-97AA-C277B2C30CCC}" type="slidenum">
              <a:rPr lang="en-US" sz="700"/>
              <a:pPr>
                <a:defRPr/>
              </a:pPr>
              <a:t>‹N°›</a:t>
            </a:fld>
            <a:endParaRPr lang="en-US" sz="700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721539" y="8436797"/>
            <a:ext cx="1504864" cy="20532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6661" tIns="48331" rIns="96661" bIns="48331">
            <a:spAutoFit/>
          </a:bodyPr>
          <a:lstStyle/>
          <a:p>
            <a:pPr defTabSz="966788">
              <a:buClrTx/>
              <a:buSzTx/>
              <a:buFontTx/>
              <a:buNone/>
              <a:defRPr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Copyright © 2015 Synopsys, Inc.</a:t>
            </a:r>
          </a:p>
        </p:txBody>
      </p:sp>
    </p:spTree>
    <p:extLst>
      <p:ext uri="{BB962C8B-B14F-4D97-AF65-F5344CB8AC3E}">
        <p14:creationId xmlns:p14="http://schemas.microsoft.com/office/powerpoint/2010/main" val="2961515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89276-D2AF-4CF4-933A-D11B926E8D79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DFE47-085F-403A-9978-E7384D24E99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47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other aberrations had</a:t>
            </a:r>
            <a:r>
              <a:rPr lang="en-US" baseline="0" dirty="0"/>
              <a:t> scale bars &lt; 1 wave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DFE47-085F-403A-9978-E7384D24E99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01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ED1088-3038-4924-8088-28102F265D72}" type="slidenum">
              <a:rPr lang="en-US"/>
              <a:pPr/>
              <a:t>34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48AF8B-8D42-4960-B16D-BB67AB19FFF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19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verbally, that you would need 50%</a:t>
            </a:r>
            <a:r>
              <a:rPr lang="en-US" baseline="0" dirty="0"/>
              <a:t> more pixels over the same format to get the pixel size sub-arc minute.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DFE47-085F-403A-9978-E7384D24E9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7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baseline="0" dirty="0"/>
              <a:t> did cheat on this a bit.   700 mm is a reasonable spec for the </a:t>
            </a:r>
            <a:r>
              <a:rPr lang="en-US" baseline="0" dirty="0" err="1"/>
              <a:t>eyebox</a:t>
            </a:r>
            <a:r>
              <a:rPr lang="en-US" baseline="0" dirty="0"/>
              <a:t> to combiner distance, however, per the CAD drawing it should be closer to 900 mm for this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DFE47-085F-403A-9978-E7384D24E9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66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48AF8B-8D42-4960-B16D-BB67AB19FFF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63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48AF8B-8D42-4960-B16D-BB67AB19FFF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63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eliminating the windshield we can take advantage of symmetry about the YZ-plane.</a:t>
            </a:r>
            <a:r>
              <a:rPr lang="en-US" baseline="0" dirty="0"/>
              <a:t>  This simplifies many aspects of this problem.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DFE47-085F-403A-9978-E7384D24E99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05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10.8</a:t>
            </a:r>
            <a:r>
              <a:rPr lang="en-US" baseline="0" dirty="0"/>
              <a:t> feature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DFE47-085F-403A-9978-E7384D24E99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81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4" y="4790205"/>
            <a:ext cx="9147854" cy="2067796"/>
          </a:xfrm>
          <a:prstGeom prst="rect">
            <a:avLst/>
          </a:prstGeom>
        </p:spPr>
      </p:pic>
      <p:sp>
        <p:nvSpPr>
          <p:cNvPr id="8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108495"/>
            <a:ext cx="8221892" cy="731520"/>
          </a:xfrm>
        </p:spPr>
        <p:txBody>
          <a:bodyPr anchor="b"/>
          <a:lstStyle>
            <a:lvl1pPr marL="0" indent="0" algn="l">
              <a:buNone/>
              <a:defRPr sz="2000" baseline="0">
                <a:solidFill>
                  <a:schemeClr val="tx1"/>
                </a:solidFill>
                <a:effectLst/>
              </a:defRPr>
            </a:lvl1pPr>
            <a:lvl2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algn="ct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algn="ct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algn="ct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861719"/>
            <a:ext cx="3657600" cy="396815"/>
          </a:xfrm>
        </p:spPr>
        <p:txBody>
          <a:bodyPr anchor="b"/>
          <a:lstStyle>
            <a:lvl1pPr algn="l">
              <a:buNone/>
              <a:defRPr sz="180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094851"/>
            <a:ext cx="8222942" cy="917516"/>
          </a:xfrm>
        </p:spPr>
        <p:txBody>
          <a:bodyPr/>
          <a:lstStyle>
            <a:lvl1pPr marL="0" indent="0" algn="l">
              <a:buNone/>
              <a:defRPr sz="2800" b="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Subtitle</a:t>
            </a:r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895641"/>
            <a:ext cx="8229600" cy="1177506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360" y="486275"/>
            <a:ext cx="1653211" cy="529027"/>
          </a:xfrm>
          <a:prstGeom prst="rect">
            <a:avLst/>
          </a:prstGeom>
        </p:spPr>
      </p:pic>
      <p:pic>
        <p:nvPicPr>
          <p:cNvPr id="11" name="Picture 2" descr="C:\Users\adorso\Pictures\LOGOS\ORA CodeV\CODEV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5008"/>
            <a:ext cx="927518" cy="313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6908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2859" y="6516189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2015 Synopsys, Inc.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2359" y="6516189"/>
            <a:ext cx="64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2347F-76BC-4690-80B5-B24BA0EA7B0A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‹N°›</a:t>
            </a:fld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24"/>
          <a:stretch/>
        </p:blipFill>
        <p:spPr>
          <a:xfrm>
            <a:off x="8053656" y="6545992"/>
            <a:ext cx="881902" cy="2031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6223" y="6521840"/>
            <a:ext cx="11974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</a:rPr>
              <a:t>CODE V</a:t>
            </a:r>
            <a:r>
              <a:rPr lang="en-US" sz="900" baseline="300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479426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838200"/>
            <a:ext cx="8686800" cy="457200"/>
          </a:xfrm>
        </p:spPr>
        <p:txBody>
          <a:bodyPr/>
          <a:lstStyle>
            <a:lvl1pPr marL="0" indent="0">
              <a:buNone/>
              <a:defRPr sz="2000" i="1"/>
            </a:lvl1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2859" y="6516189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2015 Synopsys, Inc.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02359" y="6516189"/>
            <a:ext cx="64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2347F-76BC-4690-80B5-B24BA0EA7B0A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‹N°›</a:t>
            </a:fld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24"/>
          <a:stretch/>
        </p:blipFill>
        <p:spPr>
          <a:xfrm>
            <a:off x="8053656" y="6545992"/>
            <a:ext cx="881902" cy="203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6223" y="6521840"/>
            <a:ext cx="11974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</a:rPr>
              <a:t>CODE V</a:t>
            </a:r>
            <a:r>
              <a:rPr lang="en-US" sz="900" baseline="300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970597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2859" y="6516189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2015 Synopsys, Inc.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2359" y="6516189"/>
            <a:ext cx="64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2347F-76BC-4690-80B5-B24BA0EA7B0A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‹N°›</a:t>
            </a:fld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24"/>
          <a:stretch/>
        </p:blipFill>
        <p:spPr>
          <a:xfrm>
            <a:off x="8053656" y="6545992"/>
            <a:ext cx="881902" cy="2031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6223" y="6521840"/>
            <a:ext cx="11974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</a:rPr>
              <a:t>CODE V</a:t>
            </a:r>
            <a:r>
              <a:rPr lang="en-US" sz="900" baseline="300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133212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ur Conten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414730"/>
            <a:ext cx="4032504" cy="2377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648200" y="1414730"/>
            <a:ext cx="4032504" cy="2377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3965268"/>
            <a:ext cx="4032504" cy="2377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8200" y="3965268"/>
            <a:ext cx="4032504" cy="2377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838200"/>
            <a:ext cx="8686800" cy="457200"/>
          </a:xfrm>
        </p:spPr>
        <p:txBody>
          <a:bodyPr/>
          <a:lstStyle>
            <a:lvl1pPr marL="0" indent="0">
              <a:buNone/>
              <a:defRPr sz="2000" i="1"/>
            </a:lvl1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2859" y="6516189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2015 Synopsys, Inc.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02359" y="6516189"/>
            <a:ext cx="64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2347F-76BC-4690-80B5-B24BA0EA7B0A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‹N°›</a:t>
            </a:fld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4" name="Picture 13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24"/>
          <a:stretch/>
        </p:blipFill>
        <p:spPr>
          <a:xfrm>
            <a:off x="8053656" y="6545992"/>
            <a:ext cx="881902" cy="2031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56223" y="6521840"/>
            <a:ext cx="11974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</a:rPr>
              <a:t>CODE V</a:t>
            </a:r>
            <a:r>
              <a:rPr lang="en-US" sz="900" baseline="300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589440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311214"/>
            <a:ext cx="9144000" cy="50932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bIns="457200" rtlCol="0" anchor="b" anchorCtr="0"/>
          <a:lstStyle/>
          <a:p>
            <a:pPr>
              <a:spcBef>
                <a:spcPts val="1200"/>
              </a:spcBef>
            </a:pP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8332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0"/>
          </p:nvPr>
        </p:nvSpPr>
        <p:spPr>
          <a:xfrm>
            <a:off x="457200" y="1414462"/>
            <a:ext cx="8229600" cy="4833937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838200"/>
            <a:ext cx="8686800" cy="457200"/>
          </a:xfrm>
        </p:spPr>
        <p:txBody>
          <a:bodyPr/>
          <a:lstStyle>
            <a:lvl1pPr marL="0" indent="0">
              <a:buNone/>
              <a:defRPr sz="2000" i="1"/>
            </a:lvl1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2859" y="6516189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2015 Synopsys, Inc.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02359" y="6516189"/>
            <a:ext cx="64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2347F-76BC-4690-80B5-B24BA0EA7B0A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‹N°›</a:t>
            </a:fld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9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24"/>
          <a:stretch/>
        </p:blipFill>
        <p:spPr>
          <a:xfrm>
            <a:off x="8053656" y="6545992"/>
            <a:ext cx="881902" cy="2031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6223" y="6521840"/>
            <a:ext cx="11974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</a:rPr>
              <a:t>CODE V</a:t>
            </a:r>
            <a:r>
              <a:rPr lang="en-US" sz="900" baseline="300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201454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lumn Gra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11214"/>
            <a:ext cx="9144000" cy="50932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bIns="457200" rtlCol="0" anchor="b" anchorCtr="0"/>
          <a:lstStyle/>
          <a:p>
            <a:pPr>
              <a:spcBef>
                <a:spcPts val="1200"/>
              </a:spcBef>
            </a:pP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4462"/>
            <a:ext cx="4038600" cy="484822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4462"/>
            <a:ext cx="4038600" cy="484822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838200"/>
            <a:ext cx="8686800" cy="457200"/>
          </a:xfrm>
        </p:spPr>
        <p:txBody>
          <a:bodyPr/>
          <a:lstStyle>
            <a:lvl1pPr marL="0" indent="0">
              <a:buNone/>
              <a:defRPr sz="2000" i="1"/>
            </a:lvl1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2859" y="6516189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2015 Synopsys, Inc.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02359" y="6516189"/>
            <a:ext cx="64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2347F-76BC-4690-80B5-B24BA0EA7B0A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‹N°›</a:t>
            </a:fld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9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24"/>
          <a:stretch/>
        </p:blipFill>
        <p:spPr>
          <a:xfrm>
            <a:off x="8053656" y="6545992"/>
            <a:ext cx="881902" cy="2031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6223" y="6521840"/>
            <a:ext cx="11974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</a:rPr>
              <a:t>CODE V</a:t>
            </a:r>
            <a:r>
              <a:rPr lang="en-US" sz="900" baseline="300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881897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lf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838200"/>
            <a:ext cx="8686800" cy="457200"/>
          </a:xfrm>
        </p:spPr>
        <p:txBody>
          <a:bodyPr/>
          <a:lstStyle>
            <a:lvl1pPr marL="0" indent="0">
              <a:buNone/>
              <a:defRPr sz="2000" i="1"/>
            </a:lvl1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959188"/>
            <a:ext cx="9144000" cy="24416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bIns="457200" rtlCol="0" anchor="b" anchorCtr="0"/>
          <a:lstStyle/>
          <a:p>
            <a:pPr>
              <a:spcBef>
                <a:spcPts val="1200"/>
              </a:spcBef>
            </a:pP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414462"/>
            <a:ext cx="8220974" cy="4852988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2859" y="6516189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2015 Synopsys, Inc.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02359" y="6516189"/>
            <a:ext cx="64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2347F-76BC-4690-80B5-B24BA0EA7B0A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‹N°›</a:t>
            </a:fld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Picture 10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24"/>
          <a:stretch/>
        </p:blipFill>
        <p:spPr>
          <a:xfrm>
            <a:off x="8053656" y="6545992"/>
            <a:ext cx="881902" cy="2031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56223" y="6521840"/>
            <a:ext cx="11974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</a:rPr>
              <a:t>CODE V</a:t>
            </a:r>
            <a:r>
              <a:rPr lang="en-US" sz="900" baseline="300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747825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 Gray Ba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98142" y="0"/>
            <a:ext cx="6745857" cy="6400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bIns="457200" rtlCol="0" anchor="b" anchorCtr="0"/>
          <a:lstStyle/>
          <a:p>
            <a:pPr>
              <a:spcBef>
                <a:spcPts val="1200"/>
              </a:spcBef>
            </a:pP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648204" y="57150"/>
            <a:ext cx="6495795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0"/>
          </p:nvPr>
        </p:nvSpPr>
        <p:spPr>
          <a:xfrm>
            <a:off x="241540" y="370936"/>
            <a:ext cx="1940943" cy="5877463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quarter" idx="11"/>
          </p:nvPr>
        </p:nvSpPr>
        <p:spPr>
          <a:xfrm>
            <a:off x="2639683" y="1414462"/>
            <a:ext cx="6275717" cy="4833937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648204" y="838200"/>
            <a:ext cx="6495795" cy="457200"/>
          </a:xfrm>
        </p:spPr>
        <p:txBody>
          <a:bodyPr/>
          <a:lstStyle>
            <a:lvl1pPr marL="0" indent="0">
              <a:buNone/>
              <a:defRPr sz="2000" i="1"/>
            </a:lvl1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2859" y="6516189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2015 Synopsys, Inc.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02359" y="6516189"/>
            <a:ext cx="64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2347F-76BC-4690-80B5-B24BA0EA7B0A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‹N°›</a:t>
            </a:fld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Picture 10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24"/>
          <a:stretch/>
        </p:blipFill>
        <p:spPr>
          <a:xfrm>
            <a:off x="8053656" y="6545992"/>
            <a:ext cx="881902" cy="20312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56223" y="6521840"/>
            <a:ext cx="11974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</a:rPr>
              <a:t>CODE V</a:t>
            </a:r>
            <a:r>
              <a:rPr lang="en-US" sz="900" baseline="300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970014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 Gray Ba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00800" y="0"/>
            <a:ext cx="2743200" cy="6400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bIns="457200" rtlCol="0" anchor="b" anchorCtr="0"/>
          <a:lstStyle/>
          <a:p>
            <a:pPr>
              <a:spcBef>
                <a:spcPts val="1200"/>
              </a:spcBef>
            </a:pP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5776"/>
            <a:ext cx="57150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0"/>
          </p:nvPr>
        </p:nvSpPr>
        <p:spPr>
          <a:xfrm>
            <a:off x="457200" y="1414463"/>
            <a:ext cx="5715000" cy="4833936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quarter" idx="11"/>
          </p:nvPr>
        </p:nvSpPr>
        <p:spPr>
          <a:xfrm>
            <a:off x="6553200" y="228600"/>
            <a:ext cx="2438400" cy="6019800"/>
          </a:xfrm>
        </p:spPr>
        <p:txBody>
          <a:bodyPr/>
          <a:lstStyle>
            <a:lvl1pPr marL="0" indent="0">
              <a:buNone/>
              <a:defRPr sz="200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838200"/>
            <a:ext cx="5719313" cy="457200"/>
          </a:xfrm>
        </p:spPr>
        <p:txBody>
          <a:bodyPr/>
          <a:lstStyle>
            <a:lvl1pPr marL="0" indent="0">
              <a:buNone/>
              <a:defRPr sz="2000" i="1"/>
            </a:lvl1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2859" y="6516189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2015 Synopsys, Inc.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02359" y="6516189"/>
            <a:ext cx="64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2347F-76BC-4690-80B5-B24BA0EA7B0A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‹N°›</a:t>
            </a:fld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Picture 10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24"/>
          <a:stretch/>
        </p:blipFill>
        <p:spPr>
          <a:xfrm>
            <a:off x="8053656" y="6545992"/>
            <a:ext cx="881902" cy="2031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56223" y="6521840"/>
            <a:ext cx="11974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</a:rPr>
              <a:t>CODE V</a:t>
            </a:r>
            <a:r>
              <a:rPr lang="en-US" sz="900" baseline="300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631219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 Left 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108960" cy="6400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bIns="457200" rtlCol="0" anchor="b" anchorCtr="0"/>
          <a:lstStyle/>
          <a:p>
            <a:pPr>
              <a:spcBef>
                <a:spcPts val="1200"/>
              </a:spcBef>
            </a:pP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336925" y="65776"/>
            <a:ext cx="5807075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0"/>
          </p:nvPr>
        </p:nvSpPr>
        <p:spPr>
          <a:xfrm>
            <a:off x="3336925" y="1414462"/>
            <a:ext cx="5577840" cy="4833937"/>
          </a:xfrm>
        </p:spPr>
        <p:txBody>
          <a:bodyPr vert="horz" lIns="91440" tIns="45720" rIns="91440" bIns="45720" rtlCol="0">
            <a:noAutofit/>
          </a:bodyPr>
          <a:lstStyle>
            <a:lvl1pPr marL="171450" indent="-171450"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quarter" idx="11"/>
          </p:nvPr>
        </p:nvSpPr>
        <p:spPr>
          <a:xfrm>
            <a:off x="205740" y="228600"/>
            <a:ext cx="2697480" cy="6019800"/>
          </a:xfrm>
        </p:spPr>
        <p:txBody>
          <a:bodyPr/>
          <a:lstStyle>
            <a:lvl1pPr marL="171450" indent="-171450">
              <a:buFont typeface="Arial" pitchFamily="34" charset="0"/>
              <a:buChar char="•"/>
              <a:defRPr sz="2000"/>
            </a:lvl1pPr>
            <a:lvl2pPr marL="457200" indent="-227013">
              <a:buFont typeface="Arial" pitchFamily="34" charset="0"/>
              <a:buChar char="–"/>
              <a:defRPr sz="1800" baseline="0"/>
            </a:lvl2pPr>
            <a:lvl3pPr marL="690563" indent="-236538">
              <a:buFont typeface="Arial" pitchFamily="34" charset="0"/>
              <a:buChar char="–"/>
              <a:tabLst>
                <a:tab pos="690563" algn="l"/>
              </a:tabLst>
              <a:defRPr sz="1600"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336925" y="838200"/>
            <a:ext cx="5807075" cy="457200"/>
          </a:xfrm>
        </p:spPr>
        <p:txBody>
          <a:bodyPr/>
          <a:lstStyle>
            <a:lvl1pPr marL="0" indent="0">
              <a:buNone/>
              <a:defRPr sz="2000" i="1"/>
            </a:lvl1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2859" y="6516189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2015 Synopsys, Inc.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02359" y="6516189"/>
            <a:ext cx="64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2347F-76BC-4690-80B5-B24BA0EA7B0A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‹N°›</a:t>
            </a:fld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Picture 10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24"/>
          <a:stretch/>
        </p:blipFill>
        <p:spPr>
          <a:xfrm>
            <a:off x="8053656" y="6545992"/>
            <a:ext cx="881902" cy="2031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56223" y="6521840"/>
            <a:ext cx="11974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</a:rPr>
              <a:t>CODE V</a:t>
            </a:r>
            <a:r>
              <a:rPr lang="en-US" sz="900" baseline="300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687866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8574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4462"/>
            <a:ext cx="8229600" cy="484822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  <a:lvl6pPr>
              <a:defRPr lang="en-US" dirty="0" smtClean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2859" y="6516189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2015 Synopsys, Inc.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02359" y="6516189"/>
            <a:ext cx="64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2347F-76BC-4690-80B5-B24BA0EA7B0A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‹N°›</a:t>
            </a:fld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9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24"/>
          <a:stretch/>
        </p:blipFill>
        <p:spPr>
          <a:xfrm>
            <a:off x="8053656" y="6545992"/>
            <a:ext cx="881902" cy="203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6223" y="6521840"/>
            <a:ext cx="11974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</a:rPr>
              <a:t>CODE V</a:t>
            </a:r>
            <a:r>
              <a:rPr lang="en-US" sz="900" baseline="300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891304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360" y="486275"/>
            <a:ext cx="1653211" cy="529027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020726" y="2558734"/>
            <a:ext cx="7129130" cy="11775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/>
                </a:solidFill>
              </a:rPr>
              <a:t>Thank You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4" y="4790205"/>
            <a:ext cx="9147854" cy="206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84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351" y="2843832"/>
            <a:ext cx="3657298" cy="117033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6236898"/>
            <a:ext cx="9144000" cy="6211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58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91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NOT Print Ver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4" y="4790205"/>
            <a:ext cx="9147854" cy="20677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360" y="486275"/>
            <a:ext cx="1653211" cy="529027"/>
          </a:xfrm>
          <a:prstGeom prst="rect">
            <a:avLst/>
          </a:prstGeom>
        </p:spPr>
      </p:pic>
      <p:sp>
        <p:nvSpPr>
          <p:cNvPr id="9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108495"/>
            <a:ext cx="8221892" cy="731520"/>
          </a:xfrm>
        </p:spPr>
        <p:txBody>
          <a:bodyPr anchor="b"/>
          <a:lstStyle>
            <a:lvl1pPr marL="0" indent="0" algn="l">
              <a:buNone/>
              <a:defRPr sz="2000" baseline="0">
                <a:solidFill>
                  <a:schemeClr val="tx1"/>
                </a:solidFill>
                <a:effectLst/>
              </a:defRPr>
            </a:lvl1pPr>
            <a:lvl2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algn="ct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algn="ct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algn="ct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861719"/>
            <a:ext cx="3657600" cy="396815"/>
          </a:xfrm>
        </p:spPr>
        <p:txBody>
          <a:bodyPr anchor="b"/>
          <a:lstStyle>
            <a:lvl1pPr algn="l">
              <a:buNone/>
              <a:defRPr sz="180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094851"/>
            <a:ext cx="8222942" cy="917516"/>
          </a:xfrm>
        </p:spPr>
        <p:txBody>
          <a:bodyPr/>
          <a:lstStyle>
            <a:lvl1pPr marL="0" indent="0" algn="l">
              <a:buNone/>
              <a:defRPr sz="2800" b="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Subtitle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895641"/>
            <a:ext cx="8229600" cy="1177506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696200" y="6172200"/>
            <a:ext cx="1219200" cy="609600"/>
            <a:chOff x="7620000" y="6248400"/>
            <a:chExt cx="1219200" cy="6096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7620000" y="6248400"/>
              <a:ext cx="1219200" cy="609600"/>
            </a:xfrm>
            <a:prstGeom prst="rect">
              <a:avLst/>
            </a:prstGeom>
            <a:solidFill>
              <a:schemeClr val="tx2">
                <a:lumMod val="95000"/>
                <a:lumOff val="5000"/>
                <a:alpha val="39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2" descr="C:\Users\adorso\Pictures\LOGOS\ORA CodeV\CODEV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400" y="6400800"/>
              <a:ext cx="927518" cy="31394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304971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4" y="4790205"/>
            <a:ext cx="9147854" cy="20677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360" y="486275"/>
            <a:ext cx="1653211" cy="529027"/>
          </a:xfrm>
          <a:prstGeom prst="rect">
            <a:avLst/>
          </a:prstGeom>
        </p:spPr>
      </p:pic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094851"/>
            <a:ext cx="8222942" cy="917516"/>
          </a:xfrm>
        </p:spPr>
        <p:txBody>
          <a:bodyPr/>
          <a:lstStyle>
            <a:lvl1pPr marL="0" indent="0" algn="l">
              <a:buNone/>
              <a:defRPr sz="2800" b="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Subtitle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895641"/>
            <a:ext cx="8229600" cy="1177506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163964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8574"/>
            <a:ext cx="8686800" cy="1143000"/>
          </a:xfrm>
        </p:spPr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4462"/>
            <a:ext cx="8229600" cy="484822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838200"/>
            <a:ext cx="8686800" cy="457200"/>
          </a:xfrm>
        </p:spPr>
        <p:txBody>
          <a:bodyPr/>
          <a:lstStyle>
            <a:lvl1pPr marL="0" indent="0">
              <a:buNone/>
              <a:defRPr sz="2000" i="1"/>
            </a:lvl1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2859" y="6516189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2015 Synopsys, Inc.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02359" y="6516189"/>
            <a:ext cx="64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2347F-76BC-4690-80B5-B24BA0EA7B0A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‹N°›</a:t>
            </a:fld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7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24"/>
          <a:stretch/>
        </p:blipFill>
        <p:spPr>
          <a:xfrm>
            <a:off x="8053656" y="6545992"/>
            <a:ext cx="881902" cy="2031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6223" y="6521840"/>
            <a:ext cx="11974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</a:rPr>
              <a:t>CODE V</a:t>
            </a:r>
            <a:r>
              <a:rPr lang="en-US" sz="900" baseline="300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086741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796"/>
          <a:stretch/>
        </p:blipFill>
        <p:spPr>
          <a:xfrm>
            <a:off x="0" y="1295400"/>
            <a:ext cx="91440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686800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2688609"/>
            <a:ext cx="7543800" cy="3559791"/>
          </a:xfrm>
        </p:spPr>
        <p:txBody>
          <a:bodyPr/>
          <a:lstStyle>
            <a:lvl1pPr>
              <a:spcBef>
                <a:spcPts val="1400"/>
              </a:spcBef>
              <a:spcAft>
                <a:spcPts val="0"/>
              </a:spcAft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Click to add agenda topics --- no bullets here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2859" y="6516189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2015 Synopsys, Inc. </a:t>
            </a:r>
          </a:p>
        </p:txBody>
      </p:sp>
      <p:pic>
        <p:nvPicPr>
          <p:cNvPr id="10" name="Picture 9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24"/>
          <a:stretch/>
        </p:blipFill>
        <p:spPr>
          <a:xfrm>
            <a:off x="8053656" y="6545992"/>
            <a:ext cx="881902" cy="2031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02359" y="6516189"/>
            <a:ext cx="64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2347F-76BC-4690-80B5-B24BA0EA7B0A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‹N°›</a:t>
            </a:fld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79630" y="6449043"/>
            <a:ext cx="29847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6223" y="6521840"/>
            <a:ext cx="11974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</a:rPr>
              <a:t>CODE V</a:t>
            </a:r>
            <a:r>
              <a:rPr lang="en-US" sz="900" baseline="300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167097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0332"/>
            <a:ext cx="9144000" cy="254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859" y="6516189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2015 Synopsys, Inc.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02359" y="6516189"/>
            <a:ext cx="64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2347F-76BC-4690-80B5-B24BA0EA7B0A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‹N°›</a:t>
            </a:fld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Picture 12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24"/>
          <a:stretch/>
        </p:blipFill>
        <p:spPr>
          <a:xfrm>
            <a:off x="8053656" y="6545992"/>
            <a:ext cx="881902" cy="203123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10332"/>
            <a:ext cx="7788349" cy="1253863"/>
          </a:xfrm>
        </p:spPr>
        <p:txBody>
          <a:bodyPr anchor="b">
            <a:noAutofit/>
          </a:bodyPr>
          <a:lstStyle>
            <a:lvl1pPr algn="l">
              <a:defRPr sz="3400" b="1" cap="none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Add a Title – Transition Slide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3430817"/>
            <a:ext cx="7788349" cy="1119515"/>
          </a:xfrm>
        </p:spPr>
        <p:txBody>
          <a:bodyPr anchor="t">
            <a:noAutofit/>
          </a:bodyPr>
          <a:lstStyle>
            <a:lvl1pPr marL="0" indent="0">
              <a:buNone/>
              <a:defRPr sz="2400" b="0" i="1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79630" y="6449043"/>
            <a:ext cx="29847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6223" y="6521840"/>
            <a:ext cx="11974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</a:rPr>
              <a:t>CODE V</a:t>
            </a:r>
            <a:r>
              <a:rPr lang="en-US" sz="900" baseline="300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074887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4462"/>
            <a:ext cx="4038600" cy="484822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4462"/>
            <a:ext cx="4038600" cy="484822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2859" y="6516189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2015 Synopsys, Inc.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02359" y="6516189"/>
            <a:ext cx="64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2347F-76BC-4690-80B5-B24BA0EA7B0A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‹N°›</a:t>
            </a:fld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7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24"/>
          <a:stretch/>
        </p:blipFill>
        <p:spPr>
          <a:xfrm>
            <a:off x="8053656" y="6545992"/>
            <a:ext cx="881902" cy="2031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6223" y="6521840"/>
            <a:ext cx="11974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</a:rPr>
              <a:t>CODE V</a:t>
            </a:r>
            <a:r>
              <a:rPr lang="en-US" sz="900" baseline="300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223104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 Sub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4462"/>
            <a:ext cx="4038600" cy="484822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4462"/>
            <a:ext cx="4038600" cy="484822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838200"/>
            <a:ext cx="8686800" cy="457200"/>
          </a:xfrm>
        </p:spPr>
        <p:txBody>
          <a:bodyPr/>
          <a:lstStyle>
            <a:lvl1pPr marL="0" indent="0">
              <a:buNone/>
              <a:defRPr sz="2000" i="1"/>
            </a:lvl1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2859" y="6516189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2015 Synopsys, Inc.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02359" y="6516189"/>
            <a:ext cx="64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2347F-76BC-4690-80B5-B24BA0EA7B0A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‹N°›</a:t>
            </a:fld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24"/>
          <a:stretch/>
        </p:blipFill>
        <p:spPr>
          <a:xfrm>
            <a:off x="8053656" y="6545992"/>
            <a:ext cx="881902" cy="2031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6223" y="6521840"/>
            <a:ext cx="11974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</a:rPr>
              <a:t>CODE V</a:t>
            </a:r>
            <a:r>
              <a:rPr lang="en-US" sz="900" baseline="300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805469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2859" y="6516189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2015 Synopsys, Inc. 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3079630" y="6449043"/>
            <a:ext cx="29847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tint val="75000"/>
                  </a:schemeClr>
                </a:solidFill>
                <a:latin typeface="Arial Black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02359" y="6516189"/>
            <a:ext cx="64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2347F-76BC-4690-80B5-B24BA0EA7B0A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‹N°›</a:t>
            </a:fld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/>
          <p:cNvPicPr preferRelativeResize="0"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24"/>
          <a:stretch/>
        </p:blipFill>
        <p:spPr>
          <a:xfrm>
            <a:off x="8053656" y="6545992"/>
            <a:ext cx="881902" cy="20312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74"/>
            <a:ext cx="868642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4462"/>
            <a:ext cx="8229600" cy="4848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5"/>
            <a:endParaRPr lang="en-US" dirty="0"/>
          </a:p>
          <a:p>
            <a:pPr lvl="5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39" y="2446592"/>
            <a:ext cx="3984426" cy="12750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4" y="4790205"/>
            <a:ext cx="9147854" cy="206779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054463" y="6521840"/>
            <a:ext cx="11974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</a:rPr>
              <a:t>CODE V</a:t>
            </a:r>
            <a:r>
              <a:rPr lang="en-US" sz="900" baseline="300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29775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6" r:id="rId1"/>
    <p:sldLayoutId id="2147485157" r:id="rId2"/>
    <p:sldLayoutId id="2147485158" r:id="rId3"/>
    <p:sldLayoutId id="2147485159" r:id="rId4"/>
    <p:sldLayoutId id="2147485160" r:id="rId5"/>
    <p:sldLayoutId id="2147485161" r:id="rId6"/>
    <p:sldLayoutId id="2147485162" r:id="rId7"/>
    <p:sldLayoutId id="2147485163" r:id="rId8"/>
    <p:sldLayoutId id="2147485164" r:id="rId9"/>
    <p:sldLayoutId id="2147485165" r:id="rId10"/>
    <p:sldLayoutId id="2147485166" r:id="rId11"/>
    <p:sldLayoutId id="2147485167" r:id="rId12"/>
    <p:sldLayoutId id="2147485168" r:id="rId13"/>
    <p:sldLayoutId id="2147485169" r:id="rId14"/>
    <p:sldLayoutId id="2147485170" r:id="rId15"/>
    <p:sldLayoutId id="2147485171" r:id="rId16"/>
    <p:sldLayoutId id="2147485172" r:id="rId17"/>
    <p:sldLayoutId id="2147485173" r:id="rId18"/>
    <p:sldLayoutId id="2147485174" r:id="rId19"/>
    <p:sldLayoutId id="2147485175" r:id="rId20"/>
    <p:sldLayoutId id="2147485176" r:id="rId21"/>
    <p:sldLayoutId id="2147485154" r:id="rId2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9863" indent="-169863" algn="l" defTabSz="914400" rtl="0" eaLnBrk="1" latinLnBrk="0" hangingPunct="1">
        <a:spcBef>
          <a:spcPts val="6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68275" algn="l" defTabSz="914400" rtl="0" eaLnBrk="1" latinLnBrk="0" hangingPunct="1"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4538" indent="-176213" algn="l" defTabSz="568325" rtl="0" eaLnBrk="1" latinLnBrk="0" hangingPunct="1">
        <a:spcBef>
          <a:spcPts val="600"/>
        </a:spcBef>
        <a:buFont typeface="Arial" pitchFamily="34" charset="0"/>
        <a:buChar char="–"/>
        <a:tabLst>
          <a:tab pos="803275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31875" indent="-17462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031875" indent="-173038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154113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96286"/>
            <a:ext cx="8229600" cy="1177506"/>
          </a:xfrm>
        </p:spPr>
        <p:txBody>
          <a:bodyPr/>
          <a:lstStyle/>
          <a:p>
            <a:r>
              <a:rPr lang="en-US" dirty="0"/>
              <a:t>Case Study: Automotive HUD</a:t>
            </a:r>
            <a:br>
              <a:rPr lang="en-US" dirty="0"/>
            </a:b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045970" y="3486150"/>
            <a:ext cx="50520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David Hasenauer and Bruce Irving</a:t>
            </a:r>
            <a:br>
              <a:rPr lang="en-US" dirty="0"/>
            </a:br>
            <a:endParaRPr lang="en-US" dirty="0"/>
          </a:p>
          <a:p>
            <a:r>
              <a:rPr lang="en-US" dirty="0"/>
              <a:t>Synopsys Optical Solutions Group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May 2016</a:t>
            </a:r>
          </a:p>
        </p:txBody>
      </p:sp>
    </p:spTree>
    <p:extLst>
      <p:ext uri="{BB962C8B-B14F-4D97-AF65-F5344CB8AC3E}">
        <p14:creationId xmlns:p14="http://schemas.microsoft.com/office/powerpoint/2010/main" val="126155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74"/>
            <a:ext cx="7857460" cy="1143000"/>
          </a:xfrm>
        </p:spPr>
        <p:txBody>
          <a:bodyPr/>
          <a:lstStyle/>
          <a:p>
            <a:r>
              <a:rPr lang="en-US" dirty="0"/>
              <a:t>Windshield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832" y="1244008"/>
            <a:ext cx="4349265" cy="5263117"/>
          </a:xfrm>
        </p:spPr>
        <p:txBody>
          <a:bodyPr/>
          <a:lstStyle/>
          <a:p>
            <a:r>
              <a:rPr lang="en-US" dirty="0"/>
              <a:t>If the windshield will be used as the combiner, the shape must be modeled for ray tracing</a:t>
            </a:r>
            <a:endParaRPr lang="en-US" sz="1600" dirty="0"/>
          </a:p>
          <a:p>
            <a:endParaRPr lang="en-US" sz="1100" dirty="0"/>
          </a:p>
          <a:p>
            <a:r>
              <a:rPr lang="en-US" dirty="0"/>
              <a:t>Create a sag map for the area of the windshield that will interact with the optical </a:t>
            </a:r>
            <a:r>
              <a:rPr lang="en-US" dirty="0" smtClean="0"/>
              <a:t>beam: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Use the </a:t>
            </a:r>
            <a:r>
              <a:rPr lang="en-US" b="1" dirty="0">
                <a:solidFill>
                  <a:srgbClr val="4E2683"/>
                </a:solidFill>
              </a:rPr>
              <a:t>SAGFIT</a:t>
            </a:r>
            <a:r>
              <a:rPr lang="en-US" dirty="0"/>
              <a:t> function optimization macros to fit the sag data to a native CODE V surface</a:t>
            </a:r>
          </a:p>
          <a:p>
            <a:pPr lvl="1"/>
            <a:endParaRPr lang="en-US" dirty="0"/>
          </a:p>
          <a:p>
            <a:endParaRPr lang="en-US" sz="1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112" y="1102936"/>
            <a:ext cx="3952460" cy="1879376"/>
          </a:xfrm>
          <a:prstGeom prst="rect">
            <a:avLst/>
          </a:prstGeom>
        </p:spPr>
      </p:pic>
      <p:pic>
        <p:nvPicPr>
          <p:cNvPr id="2050" name="Picture 2" descr="image0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662" y="3730137"/>
            <a:ext cx="3095743" cy="145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987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74"/>
            <a:ext cx="7857460" cy="1143000"/>
          </a:xfrm>
        </p:spPr>
        <p:txBody>
          <a:bodyPr/>
          <a:lstStyle/>
          <a:p>
            <a:r>
              <a:rPr lang="en-US" dirty="0"/>
              <a:t>Windshield Footprint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832" y="1244008"/>
            <a:ext cx="8006317" cy="5263117"/>
          </a:xfrm>
        </p:spPr>
        <p:txBody>
          <a:bodyPr/>
          <a:lstStyle/>
          <a:p>
            <a:r>
              <a:rPr lang="en-US" sz="2400" dirty="0"/>
              <a:t>To determine the optical footprint on the windshield, set up a simple model with </a:t>
            </a:r>
            <a:r>
              <a:rPr lang="en-US" sz="2400" dirty="0" err="1"/>
              <a:t>eyebox</a:t>
            </a:r>
            <a:r>
              <a:rPr lang="en-US" sz="2400" dirty="0"/>
              <a:t>, a flat windshield, appropriately oriented, and run CODE V’s </a:t>
            </a:r>
            <a:r>
              <a:rPr lang="en-US" sz="2400" b="1" dirty="0" err="1">
                <a:solidFill>
                  <a:srgbClr val="4E2683"/>
                </a:solidFill>
              </a:rPr>
              <a:t>FOO</a:t>
            </a:r>
            <a:r>
              <a:rPr lang="en-US" sz="2400" dirty="0" err="1"/>
              <a:t>tprint</a:t>
            </a:r>
            <a:r>
              <a:rPr lang="en-US" sz="2400" dirty="0"/>
              <a:t> option</a:t>
            </a:r>
          </a:p>
          <a:p>
            <a:endParaRPr lang="en-US" sz="1100" dirty="0"/>
          </a:p>
          <a:p>
            <a:pPr lvl="1"/>
            <a:endParaRPr lang="en-US" dirty="0"/>
          </a:p>
          <a:p>
            <a:endParaRPr lang="en-US" sz="1100" dirty="0"/>
          </a:p>
        </p:txBody>
      </p:sp>
      <p:grpSp>
        <p:nvGrpSpPr>
          <p:cNvPr id="6" name="Group 5"/>
          <p:cNvGrpSpPr/>
          <p:nvPr/>
        </p:nvGrpSpPr>
        <p:grpSpPr>
          <a:xfrm>
            <a:off x="4472595" y="3258213"/>
            <a:ext cx="3778271" cy="3002108"/>
            <a:chOff x="4472595" y="3258213"/>
            <a:chExt cx="3778271" cy="3002108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2595" y="3258213"/>
              <a:ext cx="3778271" cy="2791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007936" y="5613990"/>
              <a:ext cx="3051544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Footprint on Windshield, facing the driver</a:t>
              </a:r>
            </a:p>
          </p:txBody>
        </p:sp>
      </p:grp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94" y="3967809"/>
            <a:ext cx="4007458" cy="218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3337560" y="4343400"/>
            <a:ext cx="457200" cy="71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866491" y="3707742"/>
            <a:ext cx="2465798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lvl="1" algn="ctr"/>
            <a:r>
              <a:rPr lang="en-US" dirty="0" err="1"/>
              <a:t>Vignetting</a:t>
            </a:r>
            <a:r>
              <a:rPr lang="en-US" dirty="0"/>
              <a:t> from bottom of windshield</a:t>
            </a:r>
          </a:p>
        </p:txBody>
      </p:sp>
    </p:spTree>
    <p:extLst>
      <p:ext uri="{BB962C8B-B14F-4D97-AF65-F5344CB8AC3E}">
        <p14:creationId xmlns:p14="http://schemas.microsoft.com/office/powerpoint/2010/main" val="102542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4379" y="1172217"/>
            <a:ext cx="8847117" cy="5122256"/>
          </a:xfrm>
        </p:spPr>
        <p:txBody>
          <a:bodyPr/>
          <a:lstStyle/>
          <a:p>
            <a:r>
              <a:rPr lang="en-US" sz="2200" dirty="0"/>
              <a:t>We only fit the sag data over the optically useful footprint area </a:t>
            </a:r>
            <a:br>
              <a:rPr lang="en-US" sz="2200" dirty="0"/>
            </a:br>
            <a:r>
              <a:rPr lang="en-US" sz="2200" dirty="0"/>
              <a:t>of the windshield for maximum accuracy</a:t>
            </a:r>
          </a:p>
          <a:p>
            <a:r>
              <a:rPr lang="en-US" sz="2200" b="1" dirty="0">
                <a:solidFill>
                  <a:srgbClr val="4E2683"/>
                </a:solidFill>
              </a:rPr>
              <a:t>SAGFIT</a:t>
            </a:r>
            <a:r>
              <a:rPr lang="en-US" sz="2200" dirty="0"/>
              <a:t> macro creates a User-defined Error Function (UDEF) in </a:t>
            </a:r>
            <a:r>
              <a:rPr lang="en-US" sz="2200" b="1" dirty="0">
                <a:solidFill>
                  <a:srgbClr val="4E2683"/>
                </a:solidFill>
              </a:rPr>
              <a:t>AUT</a:t>
            </a:r>
            <a:r>
              <a:rPr lang="en-US" sz="2200" dirty="0"/>
              <a:t> to vary the coefficients for any supported CODE V surface type, optimizing to fit a 1D or 2D sag map</a:t>
            </a:r>
          </a:p>
          <a:p>
            <a:r>
              <a:rPr lang="en-US" sz="2200" dirty="0"/>
              <a:t>Fit to XY Polynomial surface was </a:t>
            </a:r>
            <a:r>
              <a:rPr lang="en-US" sz="2200" dirty="0" smtClean="0"/>
              <a:t>used</a:t>
            </a:r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200" dirty="0"/>
          </a:p>
          <a:p>
            <a:endParaRPr lang="en-US" sz="2600" dirty="0"/>
          </a:p>
          <a:p>
            <a:endParaRPr 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21" y="3912327"/>
            <a:ext cx="3357746" cy="2480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9621" y="154762"/>
            <a:ext cx="6783572" cy="1143000"/>
          </a:xfrm>
        </p:spPr>
        <p:txBody>
          <a:bodyPr/>
          <a:lstStyle/>
          <a:p>
            <a:r>
              <a:rPr lang="en-US" dirty="0"/>
              <a:t>Creating the Sag Map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446982" y="229755"/>
            <a:ext cx="2299855" cy="844026"/>
            <a:chOff x="6446982" y="229755"/>
            <a:chExt cx="2299855" cy="844026"/>
          </a:xfrm>
        </p:grpSpPr>
        <p:pic>
          <p:nvPicPr>
            <p:cNvPr id="1027" name="Picture 3" descr="C:\Users\dmh\AppData\Local\Microsoft\Windows\Temporary Internet Files\Content.IE5\QE2QOH7M\Circle_sagitta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6982" y="229755"/>
              <a:ext cx="2235199" cy="844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8562108" y="328191"/>
              <a:ext cx="184729" cy="24622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/>
                <a:t>z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245552" y="3901304"/>
            <a:ext cx="3893785" cy="2365994"/>
            <a:chOff x="189344" y="3631045"/>
            <a:chExt cx="4114800" cy="2514600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344" y="3631045"/>
              <a:ext cx="4114800" cy="2514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1808017" y="5227782"/>
              <a:ext cx="840509" cy="1512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1548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Process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2488017" y="2649120"/>
            <a:ext cx="6103468" cy="1867231"/>
          </a:xfrm>
        </p:spPr>
        <p:txBody>
          <a:bodyPr/>
          <a:lstStyle/>
          <a:p>
            <a:pPr marL="0" indent="0" algn="ctr">
              <a:buNone/>
            </a:pPr>
            <a:r>
              <a:rPr lang="en-US" sz="4200" dirty="0"/>
              <a:t>Start with a simplified model and build to a solution</a:t>
            </a:r>
          </a:p>
        </p:txBody>
      </p:sp>
      <p:pic>
        <p:nvPicPr>
          <p:cNvPr id="152580" name="Picture 4" descr="C:\Users\daveh\AppData\Local\Microsoft\Windows\Temporary Internet Files\Content.IE5\RKX6ZKX0\MC90002348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097" y="318527"/>
            <a:ext cx="1503388" cy="1479618"/>
          </a:xfrm>
          <a:prstGeom prst="rect">
            <a:avLst/>
          </a:prstGeom>
          <a:noFill/>
        </p:spPr>
      </p:pic>
      <p:pic>
        <p:nvPicPr>
          <p:cNvPr id="3074" name="Picture 2" descr="C:\Users\dmh\AppData\Local\Microsoft\Windows\Temporary Internet Files\Content.IE5\NWJ8JM5C\MC90038929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57" y="2520086"/>
            <a:ext cx="1789481" cy="181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30734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 to Eyepieces, HUDs can be designed in one of two orientations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4425"/>
            <a:ext cx="5737513" cy="501173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Eye to </a:t>
            </a:r>
            <a:r>
              <a:rPr lang="en-US" dirty="0" smtClean="0"/>
              <a:t>Display:</a:t>
            </a:r>
            <a:endParaRPr lang="en-US" dirty="0"/>
          </a:p>
          <a:p>
            <a:pPr lvl="2"/>
            <a:r>
              <a:rPr lang="en-US" dirty="0"/>
              <a:t>Object distance = ~ </a:t>
            </a:r>
            <a:r>
              <a:rPr lang="en-US" dirty="0">
                <a:latin typeface="Arial"/>
                <a:cs typeface="Arial"/>
              </a:rPr>
              <a:t>∞</a:t>
            </a:r>
          </a:p>
          <a:p>
            <a:pPr lvl="2"/>
            <a:r>
              <a:rPr lang="en-US" dirty="0">
                <a:latin typeface="Arial"/>
                <a:cs typeface="Arial"/>
              </a:rPr>
              <a:t>Stop (eye pupil) at S1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Display </a:t>
            </a:r>
            <a:r>
              <a:rPr lang="en-US" dirty="0"/>
              <a:t>to Eye:</a:t>
            </a:r>
          </a:p>
          <a:p>
            <a:pPr lvl="2"/>
            <a:r>
              <a:rPr lang="en-US" dirty="0"/>
              <a:t>Finite object distance</a:t>
            </a:r>
          </a:p>
          <a:p>
            <a:pPr lvl="2"/>
            <a:r>
              <a:rPr lang="en-US" dirty="0"/>
              <a:t>Requires </a:t>
            </a:r>
            <a:r>
              <a:rPr lang="en-US" dirty="0" err="1"/>
              <a:t>afocal</a:t>
            </a:r>
            <a:r>
              <a:rPr lang="en-US" dirty="0"/>
              <a:t> handling</a:t>
            </a:r>
          </a:p>
          <a:p>
            <a:pPr lvl="2">
              <a:buNone/>
            </a:pPr>
            <a:endParaRPr lang="en-US" dirty="0"/>
          </a:p>
        </p:txBody>
      </p:sp>
      <p:pic>
        <p:nvPicPr>
          <p:cNvPr id="7" name="Picture 6" descr="Erfle_eye_to_FP_VIE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583" y="3030826"/>
            <a:ext cx="1537949" cy="803852"/>
          </a:xfrm>
          <a:prstGeom prst="rect">
            <a:avLst/>
          </a:prstGeom>
        </p:spPr>
      </p:pic>
      <p:pic>
        <p:nvPicPr>
          <p:cNvPr id="9" name="Picture 8" descr="Erfle_FP_to_eye_TEL_VIE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209" y="5431126"/>
            <a:ext cx="1654017" cy="803852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117201"/>
              </p:ext>
            </p:extLst>
          </p:nvPr>
        </p:nvGraphicFramePr>
        <p:xfrm>
          <a:off x="3893416" y="1675749"/>
          <a:ext cx="5084330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21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421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Pros – Eye to </a:t>
                      </a:r>
                      <a:r>
                        <a:rPr lang="en-US" dirty="0" smtClean="0"/>
                        <a:t>Display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Pros – </a:t>
                      </a:r>
                      <a:r>
                        <a:rPr lang="en-US" dirty="0" smtClean="0"/>
                        <a:t>Display </a:t>
                      </a:r>
                      <a:r>
                        <a:rPr lang="en-US" dirty="0"/>
                        <a:t>to Eye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Eyebox</a:t>
                      </a:r>
                      <a:r>
                        <a:rPr lang="en-US" dirty="0"/>
                        <a:t> dimensions</a:t>
                      </a:r>
                      <a:r>
                        <a:rPr lang="en-US" baseline="0" dirty="0"/>
                        <a:t> easily defined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Conversion required to visual performance specs (use</a:t>
                      </a:r>
                      <a:r>
                        <a:rPr lang="en-US" baseline="0" dirty="0"/>
                        <a:t> True </a:t>
                      </a:r>
                      <a:r>
                        <a:rPr lang="en-US" baseline="0" dirty="0" err="1"/>
                        <a:t>Afocal</a:t>
                      </a:r>
                      <a:r>
                        <a:rPr lang="en-US" baseline="0" dirty="0"/>
                        <a:t> Modeling, </a:t>
                      </a:r>
                      <a:r>
                        <a:rPr lang="en-US" b="1" baseline="0" dirty="0">
                          <a:solidFill>
                            <a:srgbClr val="4E2683"/>
                          </a:solidFill>
                        </a:rPr>
                        <a:t>AFC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Angular field easy to define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4E2683"/>
                          </a:solidFill>
                        </a:rPr>
                        <a:t>AFC</a:t>
                      </a:r>
                      <a:r>
                        <a:rPr lang="en-US" dirty="0"/>
                        <a:t> naturally handles </a:t>
                      </a:r>
                      <a:r>
                        <a:rPr lang="en-US" baseline="0" dirty="0"/>
                        <a:t>eye accommodation over field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Models</a:t>
                      </a:r>
                      <a:r>
                        <a:rPr lang="en-US" baseline="0" dirty="0"/>
                        <a:t> the real </a:t>
                      </a:r>
                      <a:r>
                        <a:rPr lang="en-US" baseline="0" dirty="0" err="1"/>
                        <a:t>e</a:t>
                      </a:r>
                      <a:r>
                        <a:rPr lang="en-US" dirty="0" err="1"/>
                        <a:t>yebox</a:t>
                      </a:r>
                      <a:r>
                        <a:rPr lang="en-US" dirty="0"/>
                        <a:t> which </a:t>
                      </a:r>
                      <a:r>
                        <a:rPr lang="en-US" baseline="0" dirty="0"/>
                        <a:t> is typically variable with field angle (</a:t>
                      </a:r>
                      <a:r>
                        <a:rPr lang="en-US" baseline="0" dirty="0" err="1"/>
                        <a:t>vignetting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16977" y="5720536"/>
            <a:ext cx="513994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We use the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Eye-to-Display for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set-up/design &amp;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Display-to-Eye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model for analysis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156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4827"/>
            <a:ext cx="8686800" cy="1413219"/>
          </a:xfrm>
        </p:spPr>
        <p:txBody>
          <a:bodyPr/>
          <a:lstStyle/>
          <a:p>
            <a:r>
              <a:rPr lang="en-US" dirty="0"/>
              <a:t>Step 1: Get correct relationship among the </a:t>
            </a:r>
            <a:r>
              <a:rPr lang="en-US" dirty="0" err="1"/>
              <a:t>Eyebox</a:t>
            </a:r>
            <a:r>
              <a:rPr lang="en-US" dirty="0"/>
              <a:t>, Windshield, and Dashboard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14425"/>
            <a:ext cx="4170218" cy="501173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0363" y="5433457"/>
            <a:ext cx="802758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>
                <a:solidFill>
                  <a:schemeClr val="tx1"/>
                </a:solidFill>
              </a:rPr>
              <a:t>The only “powered” optic at this point is the windshield.  The approximate size of the (½) windshield is shown in the V3D model, but recall that we only fit the XY-polynomial over the optically used area, so it appears flatter than the full windshield model. 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04" y="2530550"/>
            <a:ext cx="4007458" cy="218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281" y="2443551"/>
            <a:ext cx="3502664" cy="2363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387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187" y="2801691"/>
            <a:ext cx="4678325" cy="323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4827"/>
            <a:ext cx="7347098" cy="1413219"/>
          </a:xfrm>
        </p:spPr>
        <p:txBody>
          <a:bodyPr/>
          <a:lstStyle/>
          <a:p>
            <a:r>
              <a:rPr lang="en-US" dirty="0"/>
              <a:t>Step 2: Design an “in-line” reflective or refractive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881963"/>
            <a:ext cx="4170218" cy="424420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>
              <a:buNone/>
            </a:pP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67832" y="1626792"/>
            <a:ext cx="7017489" cy="43699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9863" indent="-169863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8275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4538" indent="-176213" algn="l" defTabSz="568325" rtl="0" eaLnBrk="1" latinLnBrk="0" hangingPunct="1">
              <a:spcBef>
                <a:spcPts val="600"/>
              </a:spcBef>
              <a:buFont typeface="Arial" pitchFamily="34" charset="0"/>
              <a:buChar char="–"/>
              <a:tabLst>
                <a:tab pos="803275" algn="l"/>
              </a:tabLst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1875" indent="-17462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1875" indent="-17303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4113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The idea was to get “roughly” in-line solution and then work on folding it for compactness</a:t>
            </a:r>
          </a:p>
          <a:p>
            <a:r>
              <a:rPr lang="en-US" sz="2600" dirty="0"/>
              <a:t>This proved to be very, very difficult (i.e., impossible!)  </a:t>
            </a:r>
          </a:p>
          <a:p>
            <a:r>
              <a:rPr lang="en-US" sz="2600" dirty="0"/>
              <a:t>We tried:</a:t>
            </a:r>
          </a:p>
          <a:p>
            <a:pPr lvl="1"/>
            <a:r>
              <a:rPr lang="en-US" sz="2400" dirty="0"/>
              <a:t>Lens modules</a:t>
            </a:r>
          </a:p>
          <a:p>
            <a:pPr lvl="1"/>
            <a:r>
              <a:rPr lang="en-US" sz="2400" dirty="0"/>
              <a:t>Plastic refractive optics with high-order, decentered aspheric corrector plates</a:t>
            </a:r>
          </a:p>
          <a:p>
            <a:pPr lvl="1"/>
            <a:r>
              <a:rPr lang="en-US" sz="2400" dirty="0"/>
              <a:t>Zernike reflective surfaces; etc.</a:t>
            </a:r>
          </a:p>
          <a:p>
            <a:pPr lvl="1"/>
            <a:endParaRPr lang="en-US" sz="2400" dirty="0"/>
          </a:p>
          <a:p>
            <a:endParaRPr lang="en-US" sz="2600" dirty="0"/>
          </a:p>
          <a:p>
            <a:endParaRPr lang="en-US" sz="2200" dirty="0"/>
          </a:p>
          <a:p>
            <a:endParaRPr lang="en-US" sz="2600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30820" y="5698222"/>
            <a:ext cx="455073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Nothing seemed to work!   What was going wrong!?</a:t>
            </a:r>
          </a:p>
        </p:txBody>
      </p:sp>
    </p:spTree>
    <p:extLst>
      <p:ext uri="{BB962C8B-B14F-4D97-AF65-F5344CB8AC3E}">
        <p14:creationId xmlns:p14="http://schemas.microsoft.com/office/powerpoint/2010/main" val="272203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9621" y="154762"/>
            <a:ext cx="6783572" cy="1143000"/>
          </a:xfrm>
        </p:spPr>
        <p:txBody>
          <a:bodyPr/>
          <a:lstStyle/>
          <a:p>
            <a:r>
              <a:rPr lang="en-US" dirty="0"/>
              <a:t>Windshield Challenges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833" y="1360967"/>
            <a:ext cx="8506576" cy="1496533"/>
          </a:xfrm>
        </p:spPr>
        <p:txBody>
          <a:bodyPr/>
          <a:lstStyle/>
          <a:p>
            <a:r>
              <a:rPr lang="en-US" sz="2400" dirty="0"/>
              <a:t>How much is the windshield contributing to aberrations?  </a:t>
            </a:r>
          </a:p>
          <a:p>
            <a:pPr lvl="1"/>
            <a:r>
              <a:rPr lang="en-US" sz="2000" dirty="0"/>
              <a:t>Answer: A lot!</a:t>
            </a:r>
            <a:endParaRPr lang="en-US" sz="2400" dirty="0"/>
          </a:p>
          <a:p>
            <a:endParaRPr lang="en-US" dirty="0"/>
          </a:p>
          <a:p>
            <a:endParaRPr lang="en-US" sz="2400" dirty="0"/>
          </a:p>
          <a:p>
            <a:endParaRPr lang="en-US" sz="1800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35" y="4830445"/>
            <a:ext cx="2399525" cy="139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1" y="2094664"/>
            <a:ext cx="5129248" cy="277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320028" y="4473527"/>
            <a:ext cx="672959" cy="532813"/>
            <a:chOff x="3552825" y="4167185"/>
            <a:chExt cx="525780" cy="563880"/>
          </a:xfrm>
        </p:grpSpPr>
        <p:cxnSp>
          <p:nvCxnSpPr>
            <p:cNvPr id="5" name="Straight Arrow Connector 4"/>
            <p:cNvCxnSpPr/>
            <p:nvPr/>
          </p:nvCxnSpPr>
          <p:spPr>
            <a:xfrm flipH="1" flipV="1">
              <a:off x="3552825" y="4308155"/>
              <a:ext cx="525780" cy="42291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 flipV="1">
              <a:off x="3670935" y="4209095"/>
              <a:ext cx="407670" cy="52197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3766185" y="4167185"/>
              <a:ext cx="312420" cy="5638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5089574" y="4569943"/>
            <a:ext cx="36462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True </a:t>
            </a:r>
            <a:r>
              <a:rPr lang="en-US" dirty="0" err="1"/>
              <a:t>afocal</a:t>
            </a:r>
            <a:r>
              <a:rPr lang="en-US" dirty="0"/>
              <a:t> modeling (</a:t>
            </a:r>
            <a:r>
              <a:rPr lang="en-US" b="1" dirty="0">
                <a:solidFill>
                  <a:srgbClr val="4E2683"/>
                </a:solidFill>
              </a:rPr>
              <a:t>AFC</a:t>
            </a:r>
            <a:r>
              <a:rPr lang="en-US" dirty="0"/>
              <a:t>)</a:t>
            </a:r>
          </a:p>
          <a:p>
            <a:pPr marL="285750" indent="-285750">
              <a:buFontTx/>
              <a:buChar char="-"/>
            </a:pPr>
            <a:r>
              <a:rPr lang="en-US" dirty="0"/>
              <a:t>Optimize independent accommodation (focus) over field</a:t>
            </a:r>
          </a:p>
          <a:p>
            <a:pPr marL="285750" indent="-285750">
              <a:buFontTx/>
              <a:buChar char="-"/>
            </a:pPr>
            <a:r>
              <a:rPr lang="en-US" dirty="0"/>
              <a:t>Analyze spot diagram (</a:t>
            </a:r>
            <a:r>
              <a:rPr lang="en-US" b="1" dirty="0">
                <a:solidFill>
                  <a:srgbClr val="4E2683"/>
                </a:solidFill>
              </a:rPr>
              <a:t>SPO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91170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" y="29087"/>
            <a:ext cx="8309610" cy="713863"/>
          </a:xfrm>
        </p:spPr>
        <p:txBody>
          <a:bodyPr/>
          <a:lstStyle/>
          <a:p>
            <a:r>
              <a:rPr lang="en-US" sz="2800" dirty="0"/>
              <a:t>Windshield Analysis Results: Full </a:t>
            </a:r>
            <a:r>
              <a:rPr lang="en-US" sz="2800" dirty="0" err="1"/>
              <a:t>Eyebox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14425"/>
            <a:ext cx="4170218" cy="501173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>
              <a:buNone/>
            </a:pPr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396" y="992000"/>
            <a:ext cx="4561200" cy="485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467832" y="1800342"/>
            <a:ext cx="3854785" cy="4446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9863" indent="-169863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8275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4538" indent="-176213" algn="l" defTabSz="568325" rtl="0" eaLnBrk="1" latinLnBrk="0" hangingPunct="1">
              <a:spcBef>
                <a:spcPts val="600"/>
              </a:spcBef>
              <a:buFont typeface="Arial" pitchFamily="34" charset="0"/>
              <a:buChar char="–"/>
              <a:tabLst>
                <a:tab pos="803275" algn="l"/>
              </a:tabLst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1875" indent="-17462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1875" indent="-17303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4113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spots are huge, between 86 and 325 arc-minutes in size!</a:t>
            </a:r>
          </a:p>
          <a:p>
            <a:pPr lvl="1"/>
            <a:r>
              <a:rPr lang="en-US" sz="2200" dirty="0"/>
              <a:t>Additionally, the change in accommodation for different fields was significant</a:t>
            </a:r>
            <a:endParaRPr lang="en-US" sz="2400" dirty="0"/>
          </a:p>
          <a:p>
            <a:pPr lvl="1"/>
            <a:r>
              <a:rPr lang="en-US" sz="2200" dirty="0"/>
              <a:t>However, this analysis is over a pupil size corresponding to full </a:t>
            </a:r>
            <a:r>
              <a:rPr lang="en-US" sz="2200" dirty="0" err="1"/>
              <a:t>eyebox</a:t>
            </a:r>
            <a:r>
              <a:rPr lang="en-US" sz="2200" dirty="0"/>
              <a:t> rather than real eye pupil of 4-mm</a:t>
            </a:r>
          </a:p>
        </p:txBody>
      </p:sp>
    </p:spTree>
    <p:extLst>
      <p:ext uri="{BB962C8B-B14F-4D97-AF65-F5344CB8AC3E}">
        <p14:creationId xmlns:p14="http://schemas.microsoft.com/office/powerpoint/2010/main" val="2593289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97667"/>
            <a:ext cx="8772548" cy="565273"/>
          </a:xfrm>
        </p:spPr>
        <p:txBody>
          <a:bodyPr/>
          <a:lstStyle/>
          <a:p>
            <a:r>
              <a:rPr lang="en-US" sz="2400" dirty="0"/>
              <a:t>Windshield Analysis Results:  Real Eye Pupil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14425"/>
            <a:ext cx="4170218" cy="501173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>
              <a:buNone/>
            </a:pP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10353" y="3818993"/>
            <a:ext cx="4292773" cy="1046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9863" indent="-169863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8275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4538" indent="-176213" algn="l" defTabSz="568325" rtl="0" eaLnBrk="1" latinLnBrk="0" hangingPunct="1">
              <a:spcBef>
                <a:spcPts val="600"/>
              </a:spcBef>
              <a:buFont typeface="Arial" pitchFamily="34" charset="0"/>
              <a:buChar char="–"/>
              <a:tabLst>
                <a:tab pos="803275" algn="l"/>
              </a:tabLst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1875" indent="-17462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1875" indent="-17303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4113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400" dirty="0"/>
              <a:t>Model realistic eye pupil (64-mm IPD)</a:t>
            </a:r>
          </a:p>
          <a:p>
            <a:pPr>
              <a:buFontTx/>
              <a:buChar char="-"/>
            </a:pPr>
            <a:r>
              <a:rPr lang="en-US" sz="1400" dirty="0"/>
              <a:t>Windshield blurring is still 2’ to 20’, over the field</a:t>
            </a:r>
          </a:p>
          <a:p>
            <a:pPr>
              <a:buFontTx/>
              <a:buChar char="-"/>
            </a:pPr>
            <a:r>
              <a:rPr lang="en-US" sz="1400" dirty="0"/>
              <a:t>Large aberrations are still there but represent significant changes to local aberrations vs. eye position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244" y="638891"/>
            <a:ext cx="4331614" cy="438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2710" y="5165726"/>
            <a:ext cx="828521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Given the distance between the windshield and the first opportunity for corrective optics, it will be very difficult to use the windshield as a viable combiner. This windshield could potentially still be used assuming a different approach, for example, if the display is reimaged </a:t>
            </a:r>
            <a:r>
              <a:rPr lang="en-US" sz="1600" dirty="0" smtClean="0"/>
              <a:t>to reduce the footprint on the windshield, or, if the </a:t>
            </a:r>
            <a:r>
              <a:rPr lang="en-US" sz="1600" dirty="0" err="1" smtClean="0"/>
              <a:t>eyebox</a:t>
            </a:r>
            <a:r>
              <a:rPr lang="en-US" sz="1600" dirty="0" smtClean="0"/>
              <a:t> size where </a:t>
            </a:r>
            <a:r>
              <a:rPr lang="en-US" sz="1600" u="sng" dirty="0" smtClean="0"/>
              <a:t>both</a:t>
            </a:r>
            <a:r>
              <a:rPr lang="en-US" sz="1600" dirty="0" smtClean="0"/>
              <a:t> eyes can see the display, is reduced. We </a:t>
            </a:r>
            <a:r>
              <a:rPr lang="en-US" sz="1600" dirty="0"/>
              <a:t>chose not to do this for this case </a:t>
            </a:r>
            <a:r>
              <a:rPr lang="en-US" sz="1600" dirty="0" smtClean="0"/>
              <a:t>study.”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502919" y="1420215"/>
            <a:ext cx="3503809" cy="2323258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0077" y="88011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Eyebox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02919" y="1331743"/>
            <a:ext cx="3503809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63090" y="1077315"/>
            <a:ext cx="83067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100 mm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0999" y="1404133"/>
            <a:ext cx="0" cy="237646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46825" y="2441269"/>
            <a:ext cx="73129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80 mm</a:t>
            </a:r>
          </a:p>
        </p:txBody>
      </p:sp>
      <p:sp>
        <p:nvSpPr>
          <p:cNvPr id="14" name="Oval 13"/>
          <p:cNvSpPr/>
          <p:nvPr/>
        </p:nvSpPr>
        <p:spPr>
          <a:xfrm>
            <a:off x="1416150" y="2403522"/>
            <a:ext cx="212480" cy="234461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963552" y="2403521"/>
            <a:ext cx="212480" cy="234461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486488" y="2303282"/>
            <a:ext cx="1653642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09822" y="2048854"/>
            <a:ext cx="73129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64 mm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188244" y="2520751"/>
            <a:ext cx="207828" cy="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650610" y="2520750"/>
            <a:ext cx="207828" cy="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98420" y="2355140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 mm</a:t>
            </a:r>
          </a:p>
        </p:txBody>
      </p:sp>
    </p:spTree>
    <p:extLst>
      <p:ext uri="{BB962C8B-B14F-4D97-AF65-F5344CB8AC3E}">
        <p14:creationId xmlns:p14="http://schemas.microsoft.com/office/powerpoint/2010/main" val="3364526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74"/>
            <a:ext cx="6313055" cy="1455426"/>
          </a:xfrm>
        </p:spPr>
        <p:txBody>
          <a:bodyPr/>
          <a:lstStyle/>
          <a:p>
            <a:r>
              <a:rPr lang="en-US" dirty="0"/>
              <a:t>Why Are Automotive HUDs Interesting?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5673" y="1607125"/>
            <a:ext cx="7772400" cy="44497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First available in 1988. Available today on many car models, with the number of models increasing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Projected growth from about 4 million units in 2015 to 9 million units in 2020 (IHS Automotive)</a:t>
            </a:r>
          </a:p>
          <a:p>
            <a:pPr>
              <a:spcBef>
                <a:spcPts val="1200"/>
              </a:spcBef>
            </a:pPr>
            <a:r>
              <a:rPr lang="en-US" dirty="0"/>
              <a:t>Optics: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Typically require tilted/decentered optics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May require freeform surfaces: 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Variable, when the </a:t>
            </a:r>
            <a:r>
              <a:rPr lang="en-US" dirty="0" err="1"/>
              <a:t>beamsplitter</a:t>
            </a:r>
            <a:r>
              <a:rPr lang="en-US" dirty="0"/>
              <a:t>/combiner uses a custom optic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Fixed, when the windshield is used as the </a:t>
            </a:r>
            <a:r>
              <a:rPr lang="en-US" dirty="0" err="1"/>
              <a:t>beamsplitter</a:t>
            </a:r>
            <a:r>
              <a:rPr lang="en-US" dirty="0"/>
              <a:t>/combiner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May also use diffractive surfaces, micro-optics, special coatings, etc.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Performance specifications based on the two-eye, human visual system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  <p:pic>
        <p:nvPicPr>
          <p:cNvPr id="1026" name="Picture 2" descr="C:\Users\dmh\AppData\Local\Microsoft\Windows\Temporary Internet Files\Content.IE5\5EJ9YE03\car-34326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529" y="394856"/>
            <a:ext cx="1819564" cy="90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670" y="2847974"/>
            <a:ext cx="1787542" cy="128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676650"/>
            <a:ext cx="1842886" cy="11017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62700" y="2943225"/>
            <a:ext cx="581025" cy="285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943725" y="3228975"/>
            <a:ext cx="551586" cy="371475"/>
          </a:xfrm>
          <a:prstGeom prst="straightConnector1">
            <a:avLst/>
          </a:prstGeom>
          <a:ln w="1905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492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301" y="1913883"/>
            <a:ext cx="4393617" cy="334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4827"/>
            <a:ext cx="5794744" cy="1413219"/>
          </a:xfrm>
        </p:spPr>
        <p:txBody>
          <a:bodyPr/>
          <a:lstStyle/>
          <a:p>
            <a:r>
              <a:rPr lang="en-US" dirty="0"/>
              <a:t>Step 3: Come up with a different approach!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881963"/>
            <a:ext cx="4170218" cy="424420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>
              <a:buNone/>
            </a:pP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67832" y="1648047"/>
            <a:ext cx="4515648" cy="4635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9863" indent="-169863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8275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4538" indent="-176213" algn="l" defTabSz="568325" rtl="0" eaLnBrk="1" latinLnBrk="0" hangingPunct="1">
              <a:spcBef>
                <a:spcPts val="600"/>
              </a:spcBef>
              <a:buFont typeface="Arial" pitchFamily="34" charset="0"/>
              <a:buChar char="–"/>
              <a:tabLst>
                <a:tab pos="803275" algn="l"/>
              </a:tabLst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1875" indent="-17462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1875" indent="-17303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4113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To be successful with a real pupil at the </a:t>
            </a:r>
            <a:r>
              <a:rPr lang="en-US" sz="2600" dirty="0" err="1"/>
              <a:t>eyebox</a:t>
            </a:r>
            <a:r>
              <a:rPr lang="en-US" sz="2600" dirty="0"/>
              <a:t>, we need to control the optical quality of the combiner</a:t>
            </a:r>
          </a:p>
          <a:p>
            <a:r>
              <a:rPr lang="en-US" sz="2600" dirty="0"/>
              <a:t>An </a:t>
            </a:r>
            <a:r>
              <a:rPr lang="en-US" sz="2600" dirty="0" err="1"/>
              <a:t>Offner</a:t>
            </a:r>
            <a:r>
              <a:rPr lang="en-US" sz="2600" dirty="0"/>
              <a:t> configuration with a dedicated combiner optic provides a good solution in a compact configuration</a:t>
            </a:r>
          </a:p>
          <a:p>
            <a:r>
              <a:rPr lang="en-US" sz="2600" dirty="0"/>
              <a:t>We ray trace from </a:t>
            </a:r>
            <a:r>
              <a:rPr lang="en-US" sz="2600" dirty="0" err="1"/>
              <a:t>eyebox</a:t>
            </a:r>
            <a:r>
              <a:rPr lang="en-US" sz="2600" dirty="0"/>
              <a:t> to display for optimization</a:t>
            </a:r>
          </a:p>
          <a:p>
            <a:endParaRPr lang="en-US" sz="2200" dirty="0"/>
          </a:p>
          <a:p>
            <a:pPr lvl="1"/>
            <a:endParaRPr lang="en-US" sz="2400" dirty="0"/>
          </a:p>
          <a:p>
            <a:endParaRPr lang="en-US" sz="2600" dirty="0"/>
          </a:p>
          <a:p>
            <a:endParaRPr lang="en-US" sz="2200" dirty="0"/>
          </a:p>
          <a:p>
            <a:endParaRPr lang="en-US" sz="2600" dirty="0"/>
          </a:p>
          <a:p>
            <a:endParaRPr lang="en-US" dirty="0"/>
          </a:p>
        </p:txBody>
      </p:sp>
      <p:pic>
        <p:nvPicPr>
          <p:cNvPr id="8194" name="Picture 2" descr="C:\Users\dmh\AppData\Local\Microsoft\Windows\Temporary Internet Files\Content.IE5\QE2QOH7M\different-direction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708" y="159488"/>
            <a:ext cx="1332119" cy="140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278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mh\AppData\Local\Microsoft\Windows\Temporary Internet Files\Content.IE5\L57K5S30\MC90038929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72" y="2701702"/>
            <a:ext cx="2007236" cy="157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Process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2488017" y="2589745"/>
            <a:ext cx="6103468" cy="1867231"/>
          </a:xfrm>
        </p:spPr>
        <p:txBody>
          <a:bodyPr/>
          <a:lstStyle/>
          <a:p>
            <a:pPr marL="0" indent="0" algn="ctr">
              <a:buNone/>
            </a:pPr>
            <a:r>
              <a:rPr lang="en-US" sz="4200" dirty="0"/>
              <a:t>Determine    Optimization Variables and Constraints </a:t>
            </a:r>
          </a:p>
        </p:txBody>
      </p:sp>
      <p:pic>
        <p:nvPicPr>
          <p:cNvPr id="152580" name="Picture 4" descr="C:\Users\daveh\AppData\Local\Microsoft\Windows\Temporary Internet Files\Content.IE5\RKX6ZKX0\MC90002348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097" y="318527"/>
            <a:ext cx="1503388" cy="14796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840040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1591118"/>
            <a:ext cx="53149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6804837" cy="1143000"/>
          </a:xfrm>
        </p:spPr>
        <p:txBody>
          <a:bodyPr/>
          <a:lstStyle/>
          <a:p>
            <a:r>
              <a:rPr lang="en-US" dirty="0"/>
              <a:t>Variables &amp; Constraints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345903" y="1405845"/>
            <a:ext cx="8346557" cy="5054331"/>
          </a:xfrm>
        </p:spPr>
        <p:txBody>
          <a:bodyPr>
            <a:normAutofit/>
          </a:bodyPr>
          <a:lstStyle/>
          <a:p>
            <a:pPr marL="169863" lvl="1" indent="-169863">
              <a:buFont typeface="Arial" pitchFamily="34" charset="0"/>
              <a:buChar char="•"/>
            </a:pPr>
            <a:r>
              <a:rPr lang="en-US" sz="2200" dirty="0"/>
              <a:t>The object distance is set at -6000 (i.e., 0.167 diopters)</a:t>
            </a:r>
          </a:p>
          <a:p>
            <a:endParaRPr lang="en-US" sz="2200" dirty="0"/>
          </a:p>
          <a:p>
            <a:r>
              <a:rPr lang="en-US" sz="2200" dirty="0"/>
              <a:t>Variables include:</a:t>
            </a:r>
          </a:p>
          <a:p>
            <a:pPr lvl="1"/>
            <a:r>
              <a:rPr lang="en-US" dirty="0"/>
              <a:t>Appropriate curvatures, thicknesses, Y-decenters &amp; Alpha-tilts</a:t>
            </a:r>
          </a:p>
          <a:p>
            <a:pPr lvl="1"/>
            <a:r>
              <a:rPr lang="en-US" dirty="0"/>
              <a:t>Based on the off-axis configuration, we will use “free form” Fringe Zernike surfaces (</a:t>
            </a:r>
            <a:r>
              <a:rPr lang="en-US" b="1" dirty="0">
                <a:solidFill>
                  <a:srgbClr val="4E2683"/>
                </a:solidFill>
              </a:rPr>
              <a:t>SPS ZFR</a:t>
            </a:r>
            <a:r>
              <a:rPr lang="en-US" dirty="0"/>
              <a:t>) with the primary and secondary terms variable</a:t>
            </a:r>
          </a:p>
          <a:p>
            <a:pPr lvl="2"/>
            <a:r>
              <a:rPr lang="en-US" dirty="0"/>
              <a:t>Since the displacement is purely in Y, the variables include a subset of the </a:t>
            </a:r>
            <a:r>
              <a:rPr lang="en-US" dirty="0">
                <a:cs typeface="Times New Roman"/>
              </a:rPr>
              <a:t>±X</a:t>
            </a:r>
            <a:r>
              <a:rPr lang="en-US" dirty="0"/>
              <a:t> symmetric Zernike fringe coefficients : 5</a:t>
            </a:r>
            <a:r>
              <a:rPr lang="en-US" baseline="30000" dirty="0"/>
              <a:t>th</a:t>
            </a:r>
            <a:r>
              <a:rPr lang="en-US" dirty="0"/>
              <a:t>, 8</a:t>
            </a:r>
            <a:r>
              <a:rPr lang="en-US" baseline="30000" dirty="0"/>
              <a:t>th</a:t>
            </a:r>
            <a:r>
              <a:rPr lang="en-US" dirty="0"/>
              <a:t>, 9</a:t>
            </a:r>
            <a:r>
              <a:rPr lang="en-US" baseline="30000" dirty="0"/>
              <a:t>th</a:t>
            </a:r>
            <a:r>
              <a:rPr lang="en-US" dirty="0"/>
              <a:t>, 11</a:t>
            </a:r>
            <a:r>
              <a:rPr lang="en-US" baseline="30000" dirty="0"/>
              <a:t>th</a:t>
            </a:r>
            <a:r>
              <a:rPr lang="en-US" dirty="0"/>
              <a:t>, 12</a:t>
            </a:r>
            <a:r>
              <a:rPr lang="en-US" baseline="30000" dirty="0"/>
              <a:t>th</a:t>
            </a:r>
            <a:r>
              <a:rPr lang="en-US" dirty="0"/>
              <a:t>, 15</a:t>
            </a:r>
            <a:r>
              <a:rPr lang="en-US" baseline="30000" dirty="0"/>
              <a:t>th</a:t>
            </a:r>
            <a:r>
              <a:rPr lang="en-US" dirty="0"/>
              <a:t>, 16</a:t>
            </a:r>
            <a:r>
              <a:rPr lang="en-US" baseline="30000" dirty="0"/>
              <a:t>th</a:t>
            </a:r>
            <a:r>
              <a:rPr lang="en-US" dirty="0"/>
              <a:t>, 17</a:t>
            </a:r>
            <a:r>
              <a:rPr lang="en-US" baseline="30000" dirty="0"/>
              <a:t>th</a:t>
            </a:r>
            <a:r>
              <a:rPr lang="en-US" dirty="0"/>
              <a:t> &amp; 20</a:t>
            </a:r>
            <a:r>
              <a:rPr lang="en-US" baseline="30000" dirty="0"/>
              <a:t>th</a:t>
            </a:r>
            <a:endParaRPr lang="en-US" dirty="0"/>
          </a:p>
          <a:p>
            <a:pPr lvl="2"/>
            <a:r>
              <a:rPr lang="en-US" dirty="0"/>
              <a:t>The normalization radius will be allowed to vary to remain larger than the bundles</a:t>
            </a:r>
          </a:p>
          <a:p>
            <a:r>
              <a:rPr lang="en-US" sz="2200" dirty="0"/>
              <a:t>Constraints include:</a:t>
            </a:r>
          </a:p>
          <a:p>
            <a:pPr lvl="1"/>
            <a:r>
              <a:rPr lang="en-US" dirty="0"/>
              <a:t>Image Scale</a:t>
            </a:r>
          </a:p>
          <a:p>
            <a:pPr lvl="1"/>
            <a:r>
              <a:rPr lang="en-US" dirty="0"/>
              <a:t>Clearance constraints</a:t>
            </a:r>
          </a:p>
          <a:p>
            <a:pPr lvl="1"/>
            <a:r>
              <a:rPr lang="en-US" dirty="0"/>
              <a:t>Normalization radius control</a:t>
            </a:r>
          </a:p>
          <a:p>
            <a:pPr lvl="1"/>
            <a:endParaRPr lang="en-US" dirty="0"/>
          </a:p>
          <a:p>
            <a:endParaRPr lang="en-US" sz="2800" dirty="0"/>
          </a:p>
          <a:p>
            <a:pPr eaLnBrk="1" hangingPunct="1"/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6936436" y="124827"/>
            <a:ext cx="16081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</a:rPr>
              <a:t>AUT</a:t>
            </a:r>
          </a:p>
        </p:txBody>
      </p:sp>
    </p:spTree>
    <p:extLst>
      <p:ext uri="{BB962C8B-B14F-4D97-AF65-F5344CB8AC3E}">
        <p14:creationId xmlns:p14="http://schemas.microsoft.com/office/powerpoint/2010/main" val="4694827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442" y="2224839"/>
            <a:ext cx="43910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User-defined constraints (UDCs) for clearances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4462"/>
            <a:ext cx="8229600" cy="4848225"/>
          </a:xfrm>
        </p:spPr>
        <p:txBody>
          <a:bodyPr/>
          <a:lstStyle/>
          <a:p>
            <a:r>
              <a:rPr lang="en-US" sz="2200" dirty="0"/>
              <a:t>Use global coordinates of the Dashboard &amp; the “Point-Line” clearance control available via </a:t>
            </a:r>
            <a:r>
              <a:rPr lang="en-US" sz="2200" b="1" dirty="0">
                <a:solidFill>
                  <a:srgbClr val="4E2683"/>
                </a:solidFill>
              </a:rPr>
              <a:t>@JMRCC()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29588" y="2976266"/>
            <a:ext cx="593931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rgbClr val="4E268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4E26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en-US" sz="1400" b="1" dirty="0" err="1">
                <a:solidFill>
                  <a:srgbClr val="4E26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clr_cd</a:t>
            </a:r>
            <a:r>
              <a:rPr lang="en-US" sz="1400" b="1" dirty="0">
                <a:solidFill>
                  <a:srgbClr val="4E26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(z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F5 R3 </a:t>
            </a:r>
            <a:r>
              <a:rPr lang="en-US" sz="1400" b="1" dirty="0" err="1">
                <a:solidFill>
                  <a:srgbClr val="4E26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G"Dashboard</a:t>
            </a:r>
            <a:r>
              <a:rPr lang="en-US" sz="1400" b="1" dirty="0">
                <a:solidFill>
                  <a:srgbClr val="4E26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en-US" sz="1400" b="1" dirty="0" err="1">
                <a:solidFill>
                  <a:srgbClr val="4E26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S"Combiner</a:t>
            </a:r>
            <a:r>
              <a:rPr lang="en-US" sz="1400" b="1" dirty="0">
                <a:solidFill>
                  <a:srgbClr val="4E26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 </a:t>
            </a:r>
          </a:p>
          <a:p>
            <a:r>
              <a:rPr lang="en-US" sz="1400" b="1" dirty="0">
                <a:solidFill>
                  <a:srgbClr val="4E26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en-US" sz="1400" b="1" dirty="0" err="1">
                <a:solidFill>
                  <a:srgbClr val="4E26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clr_cd</a:t>
            </a:r>
            <a:r>
              <a:rPr lang="en-US" sz="1400" b="1" dirty="0">
                <a:solidFill>
                  <a:srgbClr val="4E26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7</a:t>
            </a:r>
          </a:p>
          <a:p>
            <a:endParaRPr lang="en-US" sz="1400" b="1" dirty="0">
              <a:solidFill>
                <a:srgbClr val="4E268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4E26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@clr_m1d == (z </a:t>
            </a:r>
            <a:r>
              <a:rPr lang="en-US" sz="1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F4 R2 </a:t>
            </a:r>
            <a:r>
              <a:rPr lang="en-US" sz="1400" b="1" dirty="0" err="1">
                <a:solidFill>
                  <a:srgbClr val="4E26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G"Dashboard</a:t>
            </a:r>
            <a:r>
              <a:rPr lang="en-US" sz="1400" b="1" dirty="0">
                <a:solidFill>
                  <a:srgbClr val="4E26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en-US" sz="1400" b="1" dirty="0" err="1">
                <a:solidFill>
                  <a:srgbClr val="4E26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S"Mirror</a:t>
            </a:r>
            <a:r>
              <a:rPr lang="en-US" sz="1400" b="1" dirty="0">
                <a:solidFill>
                  <a:srgbClr val="4E26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1") </a:t>
            </a:r>
          </a:p>
          <a:p>
            <a:r>
              <a:rPr lang="en-US" sz="1400" b="1" dirty="0">
                <a:solidFill>
                  <a:srgbClr val="4E26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@clr_m1d &lt; -7</a:t>
            </a:r>
          </a:p>
          <a:p>
            <a:endParaRPr lang="en-US" sz="1400" b="1" dirty="0">
              <a:solidFill>
                <a:srgbClr val="4E268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4E26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@clr_m2d == (z </a:t>
            </a:r>
            <a:r>
              <a:rPr lang="en-US" sz="1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F4 R2 </a:t>
            </a:r>
            <a:r>
              <a:rPr lang="en-US" sz="1400" b="1" dirty="0" err="1">
                <a:solidFill>
                  <a:srgbClr val="4E26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G"Dashboard</a:t>
            </a:r>
            <a:r>
              <a:rPr lang="en-US" sz="1400" b="1" dirty="0">
                <a:solidFill>
                  <a:srgbClr val="4E26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en-US" sz="1400" b="1" dirty="0" err="1">
                <a:solidFill>
                  <a:srgbClr val="4E26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S"Mirror</a:t>
            </a:r>
            <a:r>
              <a:rPr lang="en-US" sz="1400" b="1" dirty="0">
                <a:solidFill>
                  <a:srgbClr val="4E26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2") </a:t>
            </a:r>
          </a:p>
          <a:p>
            <a:r>
              <a:rPr lang="en-US" sz="1400" b="1" dirty="0">
                <a:solidFill>
                  <a:srgbClr val="4E26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@clr_m2d &lt; -7</a:t>
            </a:r>
          </a:p>
          <a:p>
            <a:endParaRPr lang="en-US" sz="1400" b="1" dirty="0">
              <a:solidFill>
                <a:srgbClr val="4E268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4E26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!Clearance between Ray from Mirror 1 &amp; Image</a:t>
            </a:r>
          </a:p>
          <a:p>
            <a:r>
              <a:rPr lang="en-US" sz="1400" b="1" dirty="0">
                <a:solidFill>
                  <a:srgbClr val="4E26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 Line = R3 F5 </a:t>
            </a:r>
            <a:r>
              <a:rPr lang="en-US" sz="1400" b="1" dirty="0" err="1">
                <a:solidFill>
                  <a:srgbClr val="4E26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S"Mirror</a:t>
            </a:r>
            <a:r>
              <a:rPr lang="en-US" sz="1400" b="1" dirty="0">
                <a:solidFill>
                  <a:srgbClr val="4E26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1" (4) &amp; Point = R2 F4 SI (6)"               </a:t>
            </a:r>
          </a:p>
          <a:p>
            <a:r>
              <a:rPr lang="en-US" sz="1400" b="1" dirty="0">
                <a:solidFill>
                  <a:srgbClr val="4E26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@clr_m1i == @</a:t>
            </a:r>
            <a:r>
              <a:rPr lang="en-US" sz="1400" b="1" dirty="0" err="1">
                <a:solidFill>
                  <a:srgbClr val="4E26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jmrcc</a:t>
            </a:r>
            <a:r>
              <a:rPr lang="en-US" sz="1400" b="1" dirty="0">
                <a:solidFill>
                  <a:srgbClr val="4E26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400" b="1" dirty="0">
                <a:solidFill>
                  <a:srgbClr val="4E26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400" b="1" dirty="0">
                <a:solidFill>
                  <a:srgbClr val="4E26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400" b="1" dirty="0">
                <a:solidFill>
                  <a:srgbClr val="4E26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400" b="1" dirty="0">
                <a:solidFill>
                  <a:srgbClr val="4E26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400" b="1" dirty="0">
                <a:solidFill>
                  <a:srgbClr val="4E26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US" sz="1400" b="1" dirty="0">
                <a:solidFill>
                  <a:srgbClr val="4E26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,0,0)</a:t>
            </a:r>
          </a:p>
          <a:p>
            <a:r>
              <a:rPr lang="en-US" sz="1400" b="1" dirty="0">
                <a:solidFill>
                  <a:srgbClr val="4E26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@clr_m1i &lt; -10 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647386" y="2531864"/>
            <a:ext cx="814325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F5 R3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4911702" y="2161890"/>
            <a:ext cx="814325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F4 R2</a:t>
            </a:r>
          </a:p>
        </p:txBody>
      </p:sp>
    </p:spTree>
    <p:extLst>
      <p:ext uri="{BB962C8B-B14F-4D97-AF65-F5344CB8AC3E}">
        <p14:creationId xmlns:p14="http://schemas.microsoft.com/office/powerpoint/2010/main" val="2217664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6804837" cy="1143000"/>
          </a:xfrm>
        </p:spPr>
        <p:txBody>
          <a:bodyPr/>
          <a:lstStyle/>
          <a:p>
            <a:r>
              <a:rPr lang="en-US" dirty="0"/>
              <a:t>Optimization Strategy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345903" y="1267827"/>
            <a:ext cx="6682217" cy="494296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Start with all-spherical surfaces, 6-fields (on-axis) and periphery, and optimize for packaging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Freeze tilts/decenters on selected components as clearances are achieved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Allow primary Zernike aberration coefficients to be variable; use weak constraint on display size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Allow secondary Zernike aberration coefficients to be variable; tighter control on display size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Finally, add additional fields and optimize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lvl="1"/>
            <a:endParaRPr lang="en-US" dirty="0"/>
          </a:p>
          <a:p>
            <a:endParaRPr lang="en-US" sz="2800" dirty="0"/>
          </a:p>
          <a:p>
            <a:pPr eaLnBrk="1" hangingPunct="1"/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6936436" y="124827"/>
            <a:ext cx="16081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</a:rPr>
              <a:t>AUT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7110" y="5264256"/>
            <a:ext cx="660682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CODE V can often be quite successful when defining all variables and all constraints in a single run; this system required a more iterative approach to be successful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954" y="1350335"/>
            <a:ext cx="1329434" cy="1019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714" y="2425219"/>
            <a:ext cx="1287673" cy="10588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67" y="3597653"/>
            <a:ext cx="1290321" cy="10062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294" y="4744401"/>
            <a:ext cx="1305017" cy="10397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88629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650" y="2429551"/>
            <a:ext cx="2766015" cy="397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38470" y="1052612"/>
            <a:ext cx="8610600" cy="4922874"/>
          </a:xfrm>
        </p:spPr>
        <p:txBody>
          <a:bodyPr/>
          <a:lstStyle/>
          <a:p>
            <a:r>
              <a:rPr lang="en-US" sz="2400" dirty="0"/>
              <a:t>Particularly important for “free-form” surface systems </a:t>
            </a:r>
          </a:p>
          <a:p>
            <a:r>
              <a:rPr lang="en-US" sz="2400" dirty="0"/>
              <a:t>The </a:t>
            </a:r>
            <a:r>
              <a:rPr lang="en-US" sz="2400" b="1" dirty="0"/>
              <a:t>Analysis &gt; Diagnostics &gt; Field Map </a:t>
            </a:r>
            <a:r>
              <a:rPr lang="en-US" sz="2400" dirty="0"/>
              <a:t>(</a:t>
            </a:r>
            <a:r>
              <a:rPr lang="en-US" sz="2400" b="1" dirty="0">
                <a:solidFill>
                  <a:srgbClr val="4E2683"/>
                </a:solidFill>
              </a:rPr>
              <a:t>FMA</a:t>
            </a:r>
            <a:r>
              <a:rPr lang="en-US" sz="2400" dirty="0"/>
              <a:t>) feature is ideal for evaluating this: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5411"/>
            <a:ext cx="8610600" cy="895315"/>
          </a:xfrm>
        </p:spPr>
        <p:txBody>
          <a:bodyPr/>
          <a:lstStyle/>
          <a:p>
            <a:pPr>
              <a:defRPr/>
            </a:pPr>
            <a:r>
              <a:rPr lang="en-US" dirty="0"/>
              <a:t>Verify Adequate Field Sampling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24720" y="2432939"/>
            <a:ext cx="2756784" cy="3969137"/>
            <a:chOff x="324720" y="2432939"/>
            <a:chExt cx="2756784" cy="396913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720" y="2432939"/>
              <a:ext cx="2756784" cy="3969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876422" y="3221665"/>
              <a:ext cx="276446" cy="26581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713252" y="3221665"/>
              <a:ext cx="276446" cy="26581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76422" y="3831265"/>
              <a:ext cx="276446" cy="26581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713252" y="3831265"/>
              <a:ext cx="276446" cy="26581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876422" y="4483395"/>
              <a:ext cx="276446" cy="26581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713252" y="4483395"/>
              <a:ext cx="276446" cy="26581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2893" y="5323818"/>
              <a:ext cx="2211209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System optimized for 6-fields. Average Spot ~0.191 mm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481525" y="3241157"/>
            <a:ext cx="2101701" cy="2892699"/>
            <a:chOff x="3481525" y="3241157"/>
            <a:chExt cx="2101701" cy="2892699"/>
          </a:xfrm>
        </p:grpSpPr>
        <p:sp>
          <p:nvSpPr>
            <p:cNvPr id="17" name="TextBox 16"/>
            <p:cNvSpPr txBox="1"/>
            <p:nvPr/>
          </p:nvSpPr>
          <p:spPr>
            <a:xfrm>
              <a:off x="3481525" y="5302859"/>
              <a:ext cx="2101701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System optimized for 11-fields. Average Spot ~0.091 mm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3724647" y="3241157"/>
              <a:ext cx="276446" cy="26581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561477" y="3241157"/>
              <a:ext cx="276446" cy="26581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724647" y="3850757"/>
              <a:ext cx="276446" cy="26581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561477" y="3850757"/>
              <a:ext cx="276446" cy="26581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724647" y="4502887"/>
              <a:ext cx="276446" cy="26581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561477" y="4491012"/>
              <a:ext cx="276446" cy="26581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153493" y="3850757"/>
              <a:ext cx="276446" cy="26581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141618" y="3501655"/>
              <a:ext cx="276446" cy="26581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155795" y="4199488"/>
              <a:ext cx="276446" cy="26581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561477" y="3542596"/>
              <a:ext cx="276446" cy="26581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551904" y="4160318"/>
              <a:ext cx="276446" cy="26581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94319" y="2436992"/>
            <a:ext cx="2778643" cy="3985369"/>
            <a:chOff x="6094319" y="2436992"/>
            <a:chExt cx="2778643" cy="3985369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4319" y="2436992"/>
              <a:ext cx="2778643" cy="3985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6403689" y="5324654"/>
              <a:ext cx="2101701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System optimized for 15-fields. Average Spot ~0.066 mm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6646811" y="3242928"/>
              <a:ext cx="276446" cy="26581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483641" y="3242928"/>
              <a:ext cx="276446" cy="26581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6646811" y="3884427"/>
              <a:ext cx="276446" cy="26581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7483641" y="3884427"/>
              <a:ext cx="276446" cy="26581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6678710" y="4504658"/>
              <a:ext cx="276446" cy="26581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7497818" y="4495246"/>
              <a:ext cx="276446" cy="26581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7075657" y="3884427"/>
              <a:ext cx="276446" cy="26581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7075657" y="3535325"/>
              <a:ext cx="276446" cy="26581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7089834" y="4197533"/>
              <a:ext cx="276446" cy="26581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7483641" y="3540641"/>
              <a:ext cx="276446" cy="26581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7497818" y="4193988"/>
              <a:ext cx="276446" cy="26581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7071804" y="3235841"/>
              <a:ext cx="276446" cy="26581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6646811" y="3560133"/>
              <a:ext cx="276446" cy="26581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6660988" y="4178039"/>
              <a:ext cx="276446" cy="26581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7089834" y="4502887"/>
              <a:ext cx="276446" cy="26581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4392415" y="2196473"/>
            <a:ext cx="406549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Because of symmetry, only ½ of the field of view needs to be modeled</a:t>
            </a:r>
          </a:p>
        </p:txBody>
      </p:sp>
    </p:spTree>
    <p:extLst>
      <p:ext uri="{BB962C8B-B14F-4D97-AF65-F5344CB8AC3E}">
        <p14:creationId xmlns:p14="http://schemas.microsoft.com/office/powerpoint/2010/main" val="276584997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dmh\AppData\Local\Microsoft\Windows\Temporary Internet Files\Content.IE5\6NQO29AQ\MC9003893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21" y="2620926"/>
            <a:ext cx="1578254" cy="181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Process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2974892" y="2928051"/>
            <a:ext cx="3224014" cy="1867231"/>
          </a:xfrm>
        </p:spPr>
        <p:txBody>
          <a:bodyPr/>
          <a:lstStyle/>
          <a:p>
            <a:pPr marL="0" indent="0" algn="ctr">
              <a:buNone/>
            </a:pPr>
            <a:r>
              <a:rPr lang="en-US" sz="4200" dirty="0"/>
              <a:t>Optimization Result</a:t>
            </a:r>
          </a:p>
        </p:txBody>
      </p:sp>
      <p:pic>
        <p:nvPicPr>
          <p:cNvPr id="152580" name="Picture 4" descr="C:\Users\daveh\AppData\Local\Microsoft\Windows\Temporary Internet Files\Content.IE5\RKX6ZKX0\MC90002348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097" y="318527"/>
            <a:ext cx="1503388" cy="14796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04088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0"/>
            <a:ext cx="417195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832" y="245460"/>
            <a:ext cx="7985052" cy="987917"/>
          </a:xfrm>
        </p:spPr>
        <p:txBody>
          <a:bodyPr/>
          <a:lstStyle/>
          <a:p>
            <a:r>
              <a:rPr lang="en-US" dirty="0"/>
              <a:t>System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881963"/>
            <a:ext cx="4170218" cy="424420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>
              <a:buNone/>
            </a:pP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67831" y="1190870"/>
            <a:ext cx="6099224" cy="43699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9863" indent="-169863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8275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4538" indent="-176213" algn="l" defTabSz="568325" rtl="0" eaLnBrk="1" latinLnBrk="0" hangingPunct="1">
              <a:spcBef>
                <a:spcPts val="600"/>
              </a:spcBef>
              <a:buFont typeface="Arial" pitchFamily="34" charset="0"/>
              <a:buChar char="–"/>
              <a:tabLst>
                <a:tab pos="803275" algn="l"/>
              </a:tabLst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1875" indent="-17462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1875" indent="-17303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4113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We can use the system 1</a:t>
            </a:r>
            <a:r>
              <a:rPr lang="en-US" sz="2600" baseline="30000" dirty="0" smtClean="0"/>
              <a:t>st</a:t>
            </a:r>
            <a:r>
              <a:rPr lang="en-US" sz="2600" dirty="0" smtClean="0"/>
              <a:t> order properties to estimate the visual blurs</a:t>
            </a:r>
            <a:endParaRPr lang="en-US" sz="2200" dirty="0"/>
          </a:p>
          <a:p>
            <a:pPr lvl="1"/>
            <a:endParaRPr lang="en-US" sz="2400" dirty="0"/>
          </a:p>
          <a:p>
            <a:endParaRPr lang="en-US" sz="2600" dirty="0"/>
          </a:p>
          <a:p>
            <a:endParaRPr lang="en-US" sz="2200" dirty="0"/>
          </a:p>
          <a:p>
            <a:endParaRPr lang="en-US" sz="2600" dirty="0"/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61" y="2101933"/>
            <a:ext cx="4590589" cy="43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106391" y="2914184"/>
            <a:ext cx="3715848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From the </a:t>
            </a:r>
            <a:r>
              <a:rPr lang="en-US" b="1" dirty="0">
                <a:solidFill>
                  <a:srgbClr val="4E2683"/>
                </a:solidFill>
              </a:rPr>
              <a:t>FMA</a:t>
            </a:r>
            <a:r>
              <a:rPr lang="en-US" dirty="0"/>
              <a:t> spot size analysis the average spot size is 0.066 mm and the maximum is 0.18 mm.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Using the reduction ratio value of ~0.072 from the ABCD computation the average spot size corresponds to about 0.5’ to the eye, with the maximum blur of ~1.5’</a:t>
            </a:r>
          </a:p>
        </p:txBody>
      </p:sp>
    </p:spTree>
    <p:extLst>
      <p:ext uri="{BB962C8B-B14F-4D97-AF65-F5344CB8AC3E}">
        <p14:creationId xmlns:p14="http://schemas.microsoft.com/office/powerpoint/2010/main" val="3267877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791" y="0"/>
            <a:ext cx="2909454" cy="2198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864" y="2106645"/>
            <a:ext cx="2762881" cy="391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835" y="2106645"/>
            <a:ext cx="2762881" cy="391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98" y="2106645"/>
            <a:ext cx="2762881" cy="391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832" y="245460"/>
            <a:ext cx="7985052" cy="987917"/>
          </a:xfrm>
        </p:spPr>
        <p:txBody>
          <a:bodyPr/>
          <a:lstStyle/>
          <a:p>
            <a:r>
              <a:rPr lang="en-US" dirty="0"/>
              <a:t>What aberrations dominate?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881963"/>
            <a:ext cx="4170218" cy="424420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>
              <a:buNone/>
            </a:pP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67830" y="1190870"/>
            <a:ext cx="6835495" cy="732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9863" indent="-169863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8275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4538" indent="-176213" algn="l" defTabSz="568325" rtl="0" eaLnBrk="1" latinLnBrk="0" hangingPunct="1">
              <a:spcBef>
                <a:spcPts val="600"/>
              </a:spcBef>
              <a:buFont typeface="Arial" pitchFamily="34" charset="0"/>
              <a:buChar char="–"/>
              <a:tabLst>
                <a:tab pos="803275" algn="l"/>
              </a:tabLst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1875" indent="-17462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1875" indent="-17303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4113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Use </a:t>
            </a:r>
            <a:r>
              <a:rPr lang="en-US" sz="2600" b="1" dirty="0">
                <a:solidFill>
                  <a:srgbClr val="4E2683"/>
                </a:solidFill>
              </a:rPr>
              <a:t>FMA</a:t>
            </a:r>
            <a:r>
              <a:rPr lang="en-US" sz="2600" dirty="0"/>
              <a:t> to evaluate Zernike aberrations</a:t>
            </a:r>
            <a:endParaRPr lang="en-US" sz="2400" dirty="0"/>
          </a:p>
          <a:p>
            <a:endParaRPr lang="en-US" sz="2600" dirty="0"/>
          </a:p>
          <a:p>
            <a:endParaRPr lang="en-US" sz="2200" dirty="0"/>
          </a:p>
          <a:p>
            <a:endParaRPr lang="en-US" sz="2600" dirty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2893" y="5908593"/>
            <a:ext cx="221120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Primary Astigmatism (Scale 43-waves)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35211" y="5923347"/>
            <a:ext cx="231244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Primary Coma     (Scale 13-waves)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71949" y="5908592"/>
            <a:ext cx="221120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Primary Spherical   (Scale 6-waves)</a:t>
            </a:r>
          </a:p>
        </p:txBody>
      </p:sp>
    </p:spTree>
    <p:extLst>
      <p:ext uri="{BB962C8B-B14F-4D97-AF65-F5344CB8AC3E}">
        <p14:creationId xmlns:p14="http://schemas.microsoft.com/office/powerpoint/2010/main" val="21917452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791" y="0"/>
            <a:ext cx="2909454" cy="2198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180" y="2106646"/>
            <a:ext cx="2756498" cy="3905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298" y="2106645"/>
            <a:ext cx="2762881" cy="391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26" y="2106645"/>
            <a:ext cx="2762882" cy="391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832" y="245460"/>
            <a:ext cx="7985052" cy="987917"/>
          </a:xfrm>
        </p:spPr>
        <p:txBody>
          <a:bodyPr/>
          <a:lstStyle/>
          <a:p>
            <a:r>
              <a:rPr lang="en-US" dirty="0"/>
              <a:t>What aberrations dominate?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881963"/>
            <a:ext cx="4170218" cy="424420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>
              <a:buNone/>
            </a:pP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67830" y="1190870"/>
            <a:ext cx="6835495" cy="732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9863" indent="-169863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8275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4538" indent="-176213" algn="l" defTabSz="568325" rtl="0" eaLnBrk="1" latinLnBrk="0" hangingPunct="1">
              <a:spcBef>
                <a:spcPts val="600"/>
              </a:spcBef>
              <a:buFont typeface="Arial" pitchFamily="34" charset="0"/>
              <a:buChar char="–"/>
              <a:tabLst>
                <a:tab pos="803275" algn="l"/>
              </a:tabLst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1875" indent="-17462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1875" indent="-17303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4113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Use </a:t>
            </a:r>
            <a:r>
              <a:rPr lang="en-US" sz="2600" b="1" dirty="0">
                <a:solidFill>
                  <a:srgbClr val="4E2683"/>
                </a:solidFill>
              </a:rPr>
              <a:t>FMA</a:t>
            </a:r>
            <a:r>
              <a:rPr lang="en-US" sz="2600" dirty="0"/>
              <a:t> to evaluate Zernike aberrations</a:t>
            </a:r>
            <a:endParaRPr lang="en-US" sz="2400" dirty="0"/>
          </a:p>
          <a:p>
            <a:endParaRPr lang="en-US" sz="2600" dirty="0"/>
          </a:p>
          <a:p>
            <a:endParaRPr lang="en-US" sz="2200" dirty="0"/>
          </a:p>
          <a:p>
            <a:endParaRPr lang="en-US" sz="2600" dirty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2893" y="5908593"/>
            <a:ext cx="221120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Primary Trefoil     (Scale 12-waves)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35211" y="5923347"/>
            <a:ext cx="231244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Secondary Astigmatism (Scale 7-waves)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71949" y="5908592"/>
            <a:ext cx="221120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Secondary Coma (Scale 4-waves)</a:t>
            </a:r>
          </a:p>
        </p:txBody>
      </p:sp>
    </p:spTree>
    <p:extLst>
      <p:ext uri="{BB962C8B-B14F-4D97-AF65-F5344CB8AC3E}">
        <p14:creationId xmlns:p14="http://schemas.microsoft.com/office/powerpoint/2010/main" val="2293703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/>
              <a:t>Goals </a:t>
            </a:r>
            <a:r>
              <a:rPr lang="en-US" dirty="0"/>
              <a:t>for</a:t>
            </a:r>
            <a:r>
              <a:rPr lang="en-US" sz="3200" dirty="0"/>
              <a:t> this Case Study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469075" y="1410195"/>
            <a:ext cx="8416508" cy="5029516"/>
          </a:xfrm>
        </p:spPr>
        <p:txBody>
          <a:bodyPr/>
          <a:lstStyle/>
          <a:p>
            <a:pPr>
              <a:spcBef>
                <a:spcPts val="1800"/>
              </a:spcBef>
            </a:pPr>
            <a:endParaRPr lang="en-US" sz="2800" dirty="0"/>
          </a:p>
          <a:p>
            <a:pPr>
              <a:spcBef>
                <a:spcPts val="1800"/>
              </a:spcBef>
            </a:pPr>
            <a:r>
              <a:rPr lang="en-US" sz="2800" dirty="0"/>
              <a:t>Develop an automotive HUD system…</a:t>
            </a:r>
          </a:p>
          <a:p>
            <a:pPr lvl="1">
              <a:spcBef>
                <a:spcPts val="1800"/>
              </a:spcBef>
            </a:pPr>
            <a:r>
              <a:rPr lang="en-US" sz="2400" dirty="0"/>
              <a:t> Discuss how to model the windshield</a:t>
            </a:r>
          </a:p>
          <a:p>
            <a:pPr lvl="1">
              <a:spcBef>
                <a:spcPts val="1800"/>
              </a:spcBef>
            </a:pPr>
            <a:r>
              <a:rPr lang="en-US" sz="2400" dirty="0"/>
              <a:t> Utilize full field display analysis to visualize performance</a:t>
            </a:r>
          </a:p>
          <a:p>
            <a:pPr lvl="1">
              <a:spcBef>
                <a:spcPts val="1800"/>
              </a:spcBef>
            </a:pPr>
            <a:r>
              <a:rPr lang="en-US" sz="2400" dirty="0"/>
              <a:t> Use clearance control constraints and free-form surface optimization to improve the system </a:t>
            </a:r>
          </a:p>
          <a:p>
            <a:pPr lvl="1">
              <a:spcBef>
                <a:spcPts val="1800"/>
              </a:spcBef>
            </a:pPr>
            <a:r>
              <a:rPr lang="en-US" sz="2400" dirty="0"/>
              <a:t> Design/Analyze to visual performance specifications</a:t>
            </a:r>
            <a:endParaRPr lang="en-US" sz="2400" dirty="0">
              <a:solidFill>
                <a:srgbClr val="4E2683"/>
              </a:solidFill>
            </a:endParaRPr>
          </a:p>
          <a:p>
            <a:pPr lvl="1">
              <a:spcBef>
                <a:spcPts val="1800"/>
              </a:spcBef>
            </a:pPr>
            <a:r>
              <a:rPr lang="en-US" sz="2400" dirty="0"/>
              <a:t> Show other useful features, techniques, troubleshooting</a:t>
            </a:r>
          </a:p>
          <a:p>
            <a:pPr eaLnBrk="1" hangingPunct="1">
              <a:spcBef>
                <a:spcPts val="1800"/>
              </a:spcBef>
            </a:pPr>
            <a:endParaRPr lang="en-US" dirty="0"/>
          </a:p>
        </p:txBody>
      </p:sp>
      <p:pic>
        <p:nvPicPr>
          <p:cNvPr id="15362" name="Picture 2" descr="C:\Users\daveh\AppData\Local\Microsoft\Windows\Temporary Internet Files\Content.IE5\VKSTO5JJ\MC90023806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628" y="149382"/>
            <a:ext cx="2041539" cy="179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1167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791" y="0"/>
            <a:ext cx="2909454" cy="2198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180" y="2106644"/>
            <a:ext cx="2756500" cy="3905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298" y="2106644"/>
            <a:ext cx="2762882" cy="391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26" y="2106646"/>
            <a:ext cx="2762881" cy="391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832" y="245460"/>
            <a:ext cx="7985052" cy="987917"/>
          </a:xfrm>
        </p:spPr>
        <p:txBody>
          <a:bodyPr/>
          <a:lstStyle/>
          <a:p>
            <a:r>
              <a:rPr lang="en-US" dirty="0"/>
              <a:t>What aberrations dominate?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881963"/>
            <a:ext cx="4170218" cy="424420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>
              <a:buNone/>
            </a:pP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67830" y="1190870"/>
            <a:ext cx="6835495" cy="732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9863" indent="-169863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8275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4538" indent="-176213" algn="l" defTabSz="568325" rtl="0" eaLnBrk="1" latinLnBrk="0" hangingPunct="1">
              <a:spcBef>
                <a:spcPts val="600"/>
              </a:spcBef>
              <a:buFont typeface="Arial" pitchFamily="34" charset="0"/>
              <a:buChar char="–"/>
              <a:tabLst>
                <a:tab pos="803275" algn="l"/>
              </a:tabLst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1875" indent="-17462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1875" indent="-17303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4113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Use </a:t>
            </a:r>
            <a:r>
              <a:rPr lang="en-US" sz="2600" b="1" dirty="0">
                <a:solidFill>
                  <a:srgbClr val="4E2683"/>
                </a:solidFill>
              </a:rPr>
              <a:t>FMA</a:t>
            </a:r>
            <a:r>
              <a:rPr lang="en-US" sz="2600" dirty="0"/>
              <a:t> to evaluate Zernike aberrations</a:t>
            </a:r>
            <a:endParaRPr lang="en-US" sz="2400" dirty="0"/>
          </a:p>
          <a:p>
            <a:endParaRPr lang="en-US" sz="2600" dirty="0"/>
          </a:p>
          <a:p>
            <a:endParaRPr lang="en-US" sz="2200" dirty="0"/>
          </a:p>
          <a:p>
            <a:endParaRPr lang="en-US" sz="2600" dirty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2893" y="5908593"/>
            <a:ext cx="221120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Secondary Spherical (Scale 0.7-waves)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35211" y="5923347"/>
            <a:ext cx="231244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Primary </a:t>
            </a:r>
            <a:r>
              <a:rPr lang="en-US" sz="1600" dirty="0" err="1"/>
              <a:t>Tetrafoil</a:t>
            </a:r>
            <a:r>
              <a:rPr lang="en-US" sz="1600" dirty="0"/>
              <a:t>  (Scale 6-waves)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71949" y="5908592"/>
            <a:ext cx="221120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Secondary Trefoil (Scale 2-waves)</a:t>
            </a:r>
          </a:p>
        </p:txBody>
      </p:sp>
    </p:spTree>
    <p:extLst>
      <p:ext uri="{BB962C8B-B14F-4D97-AF65-F5344CB8AC3E}">
        <p14:creationId xmlns:p14="http://schemas.microsoft.com/office/powerpoint/2010/main" val="2838959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0"/>
            <a:ext cx="417195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832" y="245460"/>
            <a:ext cx="7985052" cy="987917"/>
          </a:xfrm>
        </p:spPr>
        <p:txBody>
          <a:bodyPr/>
          <a:lstStyle/>
          <a:p>
            <a:r>
              <a:rPr lang="en-US" dirty="0"/>
              <a:t>Distortion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881963"/>
            <a:ext cx="4170218" cy="424420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>
              <a:buNone/>
            </a:pP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67831" y="1190870"/>
            <a:ext cx="6099224" cy="43699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9863" indent="-169863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8275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4538" indent="-176213" algn="l" defTabSz="568325" rtl="0" eaLnBrk="1" latinLnBrk="0" hangingPunct="1">
              <a:spcBef>
                <a:spcPts val="600"/>
              </a:spcBef>
              <a:buFont typeface="Arial" pitchFamily="34" charset="0"/>
              <a:buChar char="–"/>
              <a:tabLst>
                <a:tab pos="803275" algn="l"/>
              </a:tabLst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1875" indent="-17462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1875" indent="-17303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4113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Using the </a:t>
            </a:r>
            <a:r>
              <a:rPr lang="en-US" sz="2600" b="1" dirty="0"/>
              <a:t>Analysis &gt; Diagnostics &gt; Distortion Grid </a:t>
            </a:r>
            <a:r>
              <a:rPr lang="en-US" sz="2600" dirty="0"/>
              <a:t>analysis, the distortion is &lt; 5% across the field of view</a:t>
            </a:r>
            <a:endParaRPr lang="en-US" sz="2200" dirty="0"/>
          </a:p>
          <a:p>
            <a:pPr lvl="1"/>
            <a:endParaRPr lang="en-US" sz="2400" dirty="0"/>
          </a:p>
          <a:p>
            <a:endParaRPr lang="en-US" sz="2600" dirty="0"/>
          </a:p>
          <a:p>
            <a:endParaRPr lang="en-US" sz="2200" dirty="0"/>
          </a:p>
          <a:p>
            <a:endParaRPr lang="en-US" sz="2600" dirty="0"/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45" y="2678088"/>
            <a:ext cx="5909218" cy="3568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64315" y="3375849"/>
            <a:ext cx="1857924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distortion remains relatively constant as the eye pupil is moved around the </a:t>
            </a:r>
            <a:r>
              <a:rPr lang="en-US" dirty="0" err="1"/>
              <a:t>eyebox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4336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Process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2690035" y="2895691"/>
            <a:ext cx="4816551" cy="1867231"/>
          </a:xfrm>
        </p:spPr>
        <p:txBody>
          <a:bodyPr/>
          <a:lstStyle/>
          <a:p>
            <a:pPr marL="0" indent="0" algn="ctr">
              <a:buNone/>
            </a:pPr>
            <a:r>
              <a:rPr lang="en-US" sz="4200" dirty="0"/>
              <a:t>Analyze the Visual Performance</a:t>
            </a:r>
          </a:p>
        </p:txBody>
      </p:sp>
      <p:pic>
        <p:nvPicPr>
          <p:cNvPr id="152580" name="Picture 4" descr="C:\Users\daveh\AppData\Local\Microsoft\Windows\Temporary Internet Files\Content.IE5\RKX6ZKX0\MC90002348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097" y="318527"/>
            <a:ext cx="1503388" cy="1479618"/>
          </a:xfrm>
          <a:prstGeom prst="rect">
            <a:avLst/>
          </a:prstGeom>
          <a:noFill/>
        </p:spPr>
      </p:pic>
      <p:pic>
        <p:nvPicPr>
          <p:cNvPr id="8" name="Picture 5" descr="C:\Users\dmh\AppData\Local\Microsoft\Windows\Temporary Internet Files\Content.IE5\NWJ8JM5C\MC90038930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82" y="2895691"/>
            <a:ext cx="2068895" cy="139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722586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38470" y="1339703"/>
            <a:ext cx="8610600" cy="2353523"/>
          </a:xfrm>
        </p:spPr>
        <p:txBody>
          <a:bodyPr/>
          <a:lstStyle/>
          <a:p>
            <a:r>
              <a:rPr lang="en-US" sz="2400" dirty="0"/>
              <a:t>Reversing the system to trace from display to </a:t>
            </a:r>
            <a:r>
              <a:rPr lang="en-US" sz="2400" dirty="0" err="1"/>
              <a:t>eyebox</a:t>
            </a:r>
            <a:r>
              <a:rPr lang="en-US" sz="2400" dirty="0"/>
              <a:t> allows easier use of visual analysis methods </a:t>
            </a:r>
          </a:p>
          <a:p>
            <a:r>
              <a:rPr lang="en-US" sz="2400" dirty="0"/>
              <a:t>Use of global coordinates can sometimes be helpful in reversing decentered systems</a:t>
            </a:r>
          </a:p>
          <a:p>
            <a:pPr lvl="1"/>
            <a:endParaRPr lang="en-US" sz="2400" dirty="0"/>
          </a:p>
          <a:p>
            <a:endParaRPr lang="en-US" sz="2400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5411"/>
            <a:ext cx="8610600" cy="895315"/>
          </a:xfrm>
        </p:spPr>
        <p:txBody>
          <a:bodyPr/>
          <a:lstStyle/>
          <a:p>
            <a:pPr>
              <a:defRPr/>
            </a:pPr>
            <a:r>
              <a:rPr lang="en-US" dirty="0"/>
              <a:t>Reverse the System </a:t>
            </a:r>
          </a:p>
        </p:txBody>
      </p:sp>
      <p:sp>
        <p:nvSpPr>
          <p:cNvPr id="2" name="Right Arrow 1"/>
          <p:cNvSpPr/>
          <p:nvPr/>
        </p:nvSpPr>
        <p:spPr>
          <a:xfrm>
            <a:off x="4058955" y="4607626"/>
            <a:ext cx="1045029" cy="55814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91165" y="3289466"/>
            <a:ext cx="3551444" cy="3069150"/>
            <a:chOff x="391165" y="3289466"/>
            <a:chExt cx="3551444" cy="3069150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165" y="3289466"/>
              <a:ext cx="3446558" cy="26585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352129" y="5927729"/>
              <a:ext cx="2590480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/>
                <a:t>Eyebox</a:t>
              </a:r>
              <a:r>
                <a:rPr lang="en-US" sz="2200" dirty="0"/>
                <a:t> to Display</a:t>
              </a: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822" y="286369"/>
            <a:ext cx="1385328" cy="46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135039" y="3352512"/>
            <a:ext cx="3183308" cy="2936194"/>
            <a:chOff x="5553842" y="3413885"/>
            <a:chExt cx="3183308" cy="2936194"/>
          </a:xfrm>
        </p:grpSpPr>
        <p:sp>
          <p:nvSpPr>
            <p:cNvPr id="9" name="TextBox 8"/>
            <p:cNvSpPr txBox="1"/>
            <p:nvPr/>
          </p:nvSpPr>
          <p:spPr>
            <a:xfrm>
              <a:off x="5744020" y="5919192"/>
              <a:ext cx="2590480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/>
                <a:t>Display to </a:t>
              </a:r>
              <a:r>
                <a:rPr lang="en-US" sz="2200" dirty="0" err="1"/>
                <a:t>Eyebox</a:t>
              </a:r>
              <a:endParaRPr lang="en-US" sz="2200" dirty="0"/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3842" y="3413885"/>
              <a:ext cx="3183308" cy="2387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028959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4"/>
          <p:cNvSpPr txBox="1">
            <a:spLocks noChangeArrowheads="1"/>
          </p:cNvSpPr>
          <p:nvPr/>
        </p:nvSpPr>
        <p:spPr>
          <a:xfrm>
            <a:off x="338470" y="1212002"/>
            <a:ext cx="8610600" cy="5188798"/>
          </a:xfrm>
          <a:prstGeom prst="rect">
            <a:avLst/>
          </a:prstGeom>
        </p:spPr>
        <p:txBody>
          <a:bodyPr/>
          <a:lstStyle>
            <a:lvl1pPr marL="169863" indent="-169863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8275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4538" indent="-176213" algn="l" defTabSz="568325" rtl="0" eaLnBrk="1" latinLnBrk="0" hangingPunct="1">
              <a:spcBef>
                <a:spcPts val="600"/>
              </a:spcBef>
              <a:buFont typeface="Arial" pitchFamily="34" charset="0"/>
              <a:buChar char="–"/>
              <a:tabLst>
                <a:tab pos="803275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1875" indent="-17462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1875" indent="-17303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4113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Horizontally, eyes have the ability to converge, but not diverge </a:t>
            </a:r>
          </a:p>
          <a:p>
            <a:pPr lvl="1"/>
            <a:r>
              <a:rPr lang="en-US" sz="2200" dirty="0"/>
              <a:t>Both eyes should converge to the same distance as the focus distance, or a sensation of depth is created</a:t>
            </a:r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Vertically, the eye angles should be the same</a:t>
            </a:r>
          </a:p>
          <a:p>
            <a:pPr lvl="1"/>
            <a:r>
              <a:rPr lang="en-US" sz="2200" dirty="0" err="1"/>
              <a:t>Dipvergence</a:t>
            </a:r>
            <a:r>
              <a:rPr lang="en-US" sz="2200" dirty="0"/>
              <a:t> &gt; 5’  (0.08 </a:t>
            </a:r>
            <a:r>
              <a:rPr lang="en-US" sz="2200" dirty="0" err="1"/>
              <a:t>deg</a:t>
            </a:r>
            <a:r>
              <a:rPr lang="en-US" sz="2200" dirty="0"/>
              <a:t>), causes eye strain</a:t>
            </a: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/>
              <a:t>Convergence Disparity &amp; </a:t>
            </a:r>
            <a:r>
              <a:rPr lang="en-US" dirty="0" err="1"/>
              <a:t>Dipvergence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053290" y="3374074"/>
            <a:ext cx="2590480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Top View</a:t>
            </a:r>
          </a:p>
        </p:txBody>
      </p:sp>
      <p:grpSp>
        <p:nvGrpSpPr>
          <p:cNvPr id="77" name="Group 30"/>
          <p:cNvGrpSpPr>
            <a:grpSpLocks/>
          </p:cNvGrpSpPr>
          <p:nvPr/>
        </p:nvGrpSpPr>
        <p:grpSpPr bwMode="auto">
          <a:xfrm>
            <a:off x="5762028" y="4978313"/>
            <a:ext cx="2923905" cy="1380633"/>
            <a:chOff x="672" y="879"/>
            <a:chExt cx="3121" cy="1558"/>
          </a:xfrm>
        </p:grpSpPr>
        <p:grpSp>
          <p:nvGrpSpPr>
            <p:cNvPr id="78" name="Group 4"/>
            <p:cNvGrpSpPr>
              <a:grpSpLocks/>
            </p:cNvGrpSpPr>
            <p:nvPr/>
          </p:nvGrpSpPr>
          <p:grpSpPr bwMode="auto">
            <a:xfrm rot="21480000">
              <a:off x="672" y="1776"/>
              <a:ext cx="672" cy="661"/>
              <a:chOff x="1104" y="2184"/>
              <a:chExt cx="720" cy="720"/>
            </a:xfrm>
          </p:grpSpPr>
          <p:grpSp>
            <p:nvGrpSpPr>
              <p:cNvPr id="88" name="Group 5"/>
              <p:cNvGrpSpPr>
                <a:grpSpLocks/>
              </p:cNvGrpSpPr>
              <p:nvPr/>
            </p:nvGrpSpPr>
            <p:grpSpPr bwMode="auto">
              <a:xfrm>
                <a:off x="1104" y="2184"/>
                <a:ext cx="720" cy="720"/>
                <a:chOff x="864" y="2112"/>
                <a:chExt cx="720" cy="720"/>
              </a:xfrm>
            </p:grpSpPr>
            <p:sp>
              <p:nvSpPr>
                <p:cNvPr id="91" name="Freeform 6"/>
                <p:cNvSpPr>
                  <a:spLocks/>
                </p:cNvSpPr>
                <p:nvPr/>
              </p:nvSpPr>
              <p:spPr bwMode="auto">
                <a:xfrm>
                  <a:off x="1531" y="2353"/>
                  <a:ext cx="53" cy="233"/>
                </a:xfrm>
                <a:custGeom>
                  <a:avLst/>
                  <a:gdLst/>
                  <a:ahLst/>
                  <a:cxnLst>
                    <a:cxn ang="0">
                      <a:pos x="33" y="233"/>
                    </a:cxn>
                    <a:cxn ang="0">
                      <a:pos x="45" y="191"/>
                    </a:cxn>
                    <a:cxn ang="0">
                      <a:pos x="53" y="123"/>
                    </a:cxn>
                    <a:cxn ang="0">
                      <a:pos x="47" y="57"/>
                    </a:cxn>
                    <a:cxn ang="0">
                      <a:pos x="33" y="5"/>
                    </a:cxn>
                    <a:cxn ang="0">
                      <a:pos x="21" y="27"/>
                    </a:cxn>
                    <a:cxn ang="0">
                      <a:pos x="11" y="55"/>
                    </a:cxn>
                    <a:cxn ang="0">
                      <a:pos x="1" y="103"/>
                    </a:cxn>
                    <a:cxn ang="0">
                      <a:pos x="5" y="145"/>
                    </a:cxn>
                    <a:cxn ang="0">
                      <a:pos x="9" y="181"/>
                    </a:cxn>
                    <a:cxn ang="0">
                      <a:pos x="23" y="221"/>
                    </a:cxn>
                    <a:cxn ang="0">
                      <a:pos x="33" y="233"/>
                    </a:cxn>
                  </a:cxnLst>
                  <a:rect l="0" t="0" r="r" b="b"/>
                  <a:pathLst>
                    <a:path w="53" h="233">
                      <a:moveTo>
                        <a:pt x="33" y="233"/>
                      </a:moveTo>
                      <a:cubicBezTo>
                        <a:pt x="35" y="226"/>
                        <a:pt x="42" y="209"/>
                        <a:pt x="45" y="191"/>
                      </a:cubicBezTo>
                      <a:cubicBezTo>
                        <a:pt x="48" y="173"/>
                        <a:pt x="53" y="145"/>
                        <a:pt x="53" y="123"/>
                      </a:cubicBezTo>
                      <a:cubicBezTo>
                        <a:pt x="53" y="101"/>
                        <a:pt x="50" y="77"/>
                        <a:pt x="47" y="57"/>
                      </a:cubicBezTo>
                      <a:cubicBezTo>
                        <a:pt x="44" y="37"/>
                        <a:pt x="37" y="10"/>
                        <a:pt x="33" y="5"/>
                      </a:cubicBezTo>
                      <a:cubicBezTo>
                        <a:pt x="29" y="0"/>
                        <a:pt x="25" y="19"/>
                        <a:pt x="21" y="27"/>
                      </a:cubicBezTo>
                      <a:cubicBezTo>
                        <a:pt x="17" y="35"/>
                        <a:pt x="14" y="42"/>
                        <a:pt x="11" y="55"/>
                      </a:cubicBezTo>
                      <a:cubicBezTo>
                        <a:pt x="8" y="68"/>
                        <a:pt x="2" y="88"/>
                        <a:pt x="1" y="103"/>
                      </a:cubicBezTo>
                      <a:cubicBezTo>
                        <a:pt x="0" y="118"/>
                        <a:pt x="4" y="132"/>
                        <a:pt x="5" y="145"/>
                      </a:cubicBezTo>
                      <a:cubicBezTo>
                        <a:pt x="6" y="158"/>
                        <a:pt x="6" y="168"/>
                        <a:pt x="9" y="181"/>
                      </a:cubicBezTo>
                      <a:cubicBezTo>
                        <a:pt x="12" y="194"/>
                        <a:pt x="19" y="212"/>
                        <a:pt x="23" y="221"/>
                      </a:cubicBezTo>
                      <a:cubicBezTo>
                        <a:pt x="27" y="230"/>
                        <a:pt x="31" y="231"/>
                        <a:pt x="33" y="233"/>
                      </a:cubicBez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" name="Freeform 7"/>
                <p:cNvSpPr>
                  <a:spLocks/>
                </p:cNvSpPr>
                <p:nvPr/>
              </p:nvSpPr>
              <p:spPr bwMode="auto">
                <a:xfrm>
                  <a:off x="1485" y="2312"/>
                  <a:ext cx="89" cy="318"/>
                </a:xfrm>
                <a:custGeom>
                  <a:avLst/>
                  <a:gdLst/>
                  <a:ahLst/>
                  <a:cxnLst>
                    <a:cxn ang="0">
                      <a:pos x="63" y="0"/>
                    </a:cxn>
                    <a:cxn ang="0">
                      <a:pos x="25" y="60"/>
                    </a:cxn>
                    <a:cxn ang="0">
                      <a:pos x="1" y="150"/>
                    </a:cxn>
                    <a:cxn ang="0">
                      <a:pos x="20" y="250"/>
                    </a:cxn>
                    <a:cxn ang="0">
                      <a:pos x="63" y="318"/>
                    </a:cxn>
                    <a:cxn ang="0">
                      <a:pos x="89" y="252"/>
                    </a:cxn>
                    <a:cxn ang="0">
                      <a:pos x="69" y="202"/>
                    </a:cxn>
                    <a:cxn ang="0">
                      <a:pos x="61" y="150"/>
                    </a:cxn>
                    <a:cxn ang="0">
                      <a:pos x="72" y="98"/>
                    </a:cxn>
                    <a:cxn ang="0">
                      <a:pos x="85" y="60"/>
                    </a:cxn>
                    <a:cxn ang="0">
                      <a:pos x="63" y="0"/>
                    </a:cxn>
                  </a:cxnLst>
                  <a:rect l="0" t="0" r="r" b="b"/>
                  <a:pathLst>
                    <a:path w="89" h="318">
                      <a:moveTo>
                        <a:pt x="63" y="0"/>
                      </a:moveTo>
                      <a:cubicBezTo>
                        <a:pt x="53" y="0"/>
                        <a:pt x="35" y="35"/>
                        <a:pt x="25" y="60"/>
                      </a:cubicBezTo>
                      <a:cubicBezTo>
                        <a:pt x="15" y="85"/>
                        <a:pt x="3" y="118"/>
                        <a:pt x="1" y="150"/>
                      </a:cubicBezTo>
                      <a:cubicBezTo>
                        <a:pt x="0" y="182"/>
                        <a:pt x="10" y="222"/>
                        <a:pt x="20" y="250"/>
                      </a:cubicBezTo>
                      <a:cubicBezTo>
                        <a:pt x="30" y="278"/>
                        <a:pt x="52" y="318"/>
                        <a:pt x="63" y="318"/>
                      </a:cubicBezTo>
                      <a:lnTo>
                        <a:pt x="89" y="252"/>
                      </a:lnTo>
                      <a:lnTo>
                        <a:pt x="69" y="202"/>
                      </a:lnTo>
                      <a:cubicBezTo>
                        <a:pt x="64" y="185"/>
                        <a:pt x="61" y="167"/>
                        <a:pt x="61" y="150"/>
                      </a:cubicBezTo>
                      <a:cubicBezTo>
                        <a:pt x="61" y="133"/>
                        <a:pt x="68" y="113"/>
                        <a:pt x="72" y="98"/>
                      </a:cubicBezTo>
                      <a:lnTo>
                        <a:pt x="85" y="6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" name="Oval 8"/>
                <p:cNvSpPr>
                  <a:spLocks noChangeArrowheads="1"/>
                </p:cNvSpPr>
                <p:nvPr/>
              </p:nvSpPr>
              <p:spPr bwMode="auto">
                <a:xfrm>
                  <a:off x="864" y="2112"/>
                  <a:ext cx="720" cy="72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9" name="Line 9"/>
              <p:cNvSpPr>
                <a:spLocks noChangeShapeType="1"/>
              </p:cNvSpPr>
              <p:nvPr/>
            </p:nvSpPr>
            <p:spPr bwMode="auto">
              <a:xfrm>
                <a:off x="1464" y="24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Line 10"/>
              <p:cNvSpPr>
                <a:spLocks noChangeShapeType="1"/>
              </p:cNvSpPr>
              <p:nvPr/>
            </p:nvSpPr>
            <p:spPr bwMode="auto">
              <a:xfrm>
                <a:off x="1392" y="254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9" name="Group 11"/>
            <p:cNvGrpSpPr>
              <a:grpSpLocks/>
            </p:cNvGrpSpPr>
            <p:nvPr/>
          </p:nvGrpSpPr>
          <p:grpSpPr bwMode="auto">
            <a:xfrm rot="20100000">
              <a:off x="674" y="1776"/>
              <a:ext cx="672" cy="661"/>
              <a:chOff x="1716" y="859"/>
              <a:chExt cx="721" cy="720"/>
            </a:xfrm>
          </p:grpSpPr>
          <p:grpSp>
            <p:nvGrpSpPr>
              <p:cNvPr id="82" name="Group 12"/>
              <p:cNvGrpSpPr>
                <a:grpSpLocks/>
              </p:cNvGrpSpPr>
              <p:nvPr/>
            </p:nvGrpSpPr>
            <p:grpSpPr bwMode="auto">
              <a:xfrm>
                <a:off x="1716" y="859"/>
                <a:ext cx="721" cy="720"/>
                <a:chOff x="1476" y="787"/>
                <a:chExt cx="721" cy="720"/>
              </a:xfrm>
            </p:grpSpPr>
            <p:sp>
              <p:nvSpPr>
                <p:cNvPr id="85" name="Freeform 13"/>
                <p:cNvSpPr>
                  <a:spLocks/>
                </p:cNvSpPr>
                <p:nvPr/>
              </p:nvSpPr>
              <p:spPr bwMode="auto">
                <a:xfrm>
                  <a:off x="2144" y="1028"/>
                  <a:ext cx="53" cy="233"/>
                </a:xfrm>
                <a:custGeom>
                  <a:avLst/>
                  <a:gdLst/>
                  <a:ahLst/>
                  <a:cxnLst>
                    <a:cxn ang="0">
                      <a:pos x="33" y="233"/>
                    </a:cxn>
                    <a:cxn ang="0">
                      <a:pos x="45" y="191"/>
                    </a:cxn>
                    <a:cxn ang="0">
                      <a:pos x="53" y="123"/>
                    </a:cxn>
                    <a:cxn ang="0">
                      <a:pos x="47" y="57"/>
                    </a:cxn>
                    <a:cxn ang="0">
                      <a:pos x="33" y="5"/>
                    </a:cxn>
                    <a:cxn ang="0">
                      <a:pos x="21" y="27"/>
                    </a:cxn>
                    <a:cxn ang="0">
                      <a:pos x="11" y="55"/>
                    </a:cxn>
                    <a:cxn ang="0">
                      <a:pos x="1" y="103"/>
                    </a:cxn>
                    <a:cxn ang="0">
                      <a:pos x="5" y="145"/>
                    </a:cxn>
                    <a:cxn ang="0">
                      <a:pos x="9" y="181"/>
                    </a:cxn>
                    <a:cxn ang="0">
                      <a:pos x="23" y="221"/>
                    </a:cxn>
                    <a:cxn ang="0">
                      <a:pos x="33" y="233"/>
                    </a:cxn>
                  </a:cxnLst>
                  <a:rect l="0" t="0" r="r" b="b"/>
                  <a:pathLst>
                    <a:path w="53" h="233">
                      <a:moveTo>
                        <a:pt x="33" y="233"/>
                      </a:moveTo>
                      <a:cubicBezTo>
                        <a:pt x="35" y="226"/>
                        <a:pt x="42" y="209"/>
                        <a:pt x="45" y="191"/>
                      </a:cubicBezTo>
                      <a:cubicBezTo>
                        <a:pt x="48" y="173"/>
                        <a:pt x="53" y="145"/>
                        <a:pt x="53" y="123"/>
                      </a:cubicBezTo>
                      <a:cubicBezTo>
                        <a:pt x="53" y="101"/>
                        <a:pt x="50" y="77"/>
                        <a:pt x="47" y="57"/>
                      </a:cubicBezTo>
                      <a:cubicBezTo>
                        <a:pt x="44" y="37"/>
                        <a:pt x="37" y="10"/>
                        <a:pt x="33" y="5"/>
                      </a:cubicBezTo>
                      <a:cubicBezTo>
                        <a:pt x="29" y="0"/>
                        <a:pt x="25" y="19"/>
                        <a:pt x="21" y="27"/>
                      </a:cubicBezTo>
                      <a:cubicBezTo>
                        <a:pt x="17" y="35"/>
                        <a:pt x="14" y="42"/>
                        <a:pt x="11" y="55"/>
                      </a:cubicBezTo>
                      <a:cubicBezTo>
                        <a:pt x="8" y="68"/>
                        <a:pt x="2" y="88"/>
                        <a:pt x="1" y="103"/>
                      </a:cubicBezTo>
                      <a:cubicBezTo>
                        <a:pt x="0" y="118"/>
                        <a:pt x="4" y="132"/>
                        <a:pt x="5" y="145"/>
                      </a:cubicBezTo>
                      <a:cubicBezTo>
                        <a:pt x="6" y="158"/>
                        <a:pt x="6" y="168"/>
                        <a:pt x="9" y="181"/>
                      </a:cubicBezTo>
                      <a:cubicBezTo>
                        <a:pt x="12" y="194"/>
                        <a:pt x="19" y="212"/>
                        <a:pt x="23" y="221"/>
                      </a:cubicBezTo>
                      <a:cubicBezTo>
                        <a:pt x="27" y="230"/>
                        <a:pt x="31" y="231"/>
                        <a:pt x="33" y="233"/>
                      </a:cubicBez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" name="Freeform 14"/>
                <p:cNvSpPr>
                  <a:spLocks/>
                </p:cNvSpPr>
                <p:nvPr/>
              </p:nvSpPr>
              <p:spPr bwMode="auto">
                <a:xfrm>
                  <a:off x="2098" y="987"/>
                  <a:ext cx="89" cy="318"/>
                </a:xfrm>
                <a:custGeom>
                  <a:avLst/>
                  <a:gdLst/>
                  <a:ahLst/>
                  <a:cxnLst>
                    <a:cxn ang="0">
                      <a:pos x="63" y="0"/>
                    </a:cxn>
                    <a:cxn ang="0">
                      <a:pos x="25" y="60"/>
                    </a:cxn>
                    <a:cxn ang="0">
                      <a:pos x="1" y="150"/>
                    </a:cxn>
                    <a:cxn ang="0">
                      <a:pos x="20" y="250"/>
                    </a:cxn>
                    <a:cxn ang="0">
                      <a:pos x="63" y="318"/>
                    </a:cxn>
                    <a:cxn ang="0">
                      <a:pos x="89" y="252"/>
                    </a:cxn>
                    <a:cxn ang="0">
                      <a:pos x="69" y="202"/>
                    </a:cxn>
                    <a:cxn ang="0">
                      <a:pos x="61" y="150"/>
                    </a:cxn>
                    <a:cxn ang="0">
                      <a:pos x="72" y="98"/>
                    </a:cxn>
                    <a:cxn ang="0">
                      <a:pos x="85" y="60"/>
                    </a:cxn>
                    <a:cxn ang="0">
                      <a:pos x="63" y="0"/>
                    </a:cxn>
                  </a:cxnLst>
                  <a:rect l="0" t="0" r="r" b="b"/>
                  <a:pathLst>
                    <a:path w="89" h="318">
                      <a:moveTo>
                        <a:pt x="63" y="0"/>
                      </a:moveTo>
                      <a:cubicBezTo>
                        <a:pt x="53" y="0"/>
                        <a:pt x="35" y="35"/>
                        <a:pt x="25" y="60"/>
                      </a:cubicBezTo>
                      <a:cubicBezTo>
                        <a:pt x="15" y="85"/>
                        <a:pt x="3" y="118"/>
                        <a:pt x="1" y="150"/>
                      </a:cubicBezTo>
                      <a:cubicBezTo>
                        <a:pt x="0" y="182"/>
                        <a:pt x="10" y="222"/>
                        <a:pt x="20" y="250"/>
                      </a:cubicBezTo>
                      <a:cubicBezTo>
                        <a:pt x="30" y="278"/>
                        <a:pt x="52" y="318"/>
                        <a:pt x="63" y="318"/>
                      </a:cubicBezTo>
                      <a:lnTo>
                        <a:pt x="89" y="252"/>
                      </a:lnTo>
                      <a:lnTo>
                        <a:pt x="69" y="202"/>
                      </a:lnTo>
                      <a:cubicBezTo>
                        <a:pt x="64" y="185"/>
                        <a:pt x="61" y="167"/>
                        <a:pt x="61" y="150"/>
                      </a:cubicBezTo>
                      <a:cubicBezTo>
                        <a:pt x="61" y="133"/>
                        <a:pt x="68" y="113"/>
                        <a:pt x="72" y="98"/>
                      </a:cubicBezTo>
                      <a:lnTo>
                        <a:pt x="85" y="6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" name="Oval 15"/>
                <p:cNvSpPr>
                  <a:spLocks noChangeArrowheads="1"/>
                </p:cNvSpPr>
                <p:nvPr/>
              </p:nvSpPr>
              <p:spPr bwMode="auto">
                <a:xfrm>
                  <a:off x="1476" y="787"/>
                  <a:ext cx="721" cy="72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3" name="Line 16"/>
              <p:cNvSpPr>
                <a:spLocks noChangeShapeType="1"/>
              </p:cNvSpPr>
              <p:nvPr/>
            </p:nvSpPr>
            <p:spPr bwMode="auto">
              <a:xfrm>
                <a:off x="2075" y="114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Line 17"/>
              <p:cNvSpPr>
                <a:spLocks noChangeShapeType="1"/>
              </p:cNvSpPr>
              <p:nvPr/>
            </p:nvSpPr>
            <p:spPr bwMode="auto">
              <a:xfrm>
                <a:off x="2003" y="121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0" name="Line 19"/>
            <p:cNvSpPr>
              <a:spLocks noChangeShapeType="1"/>
            </p:cNvSpPr>
            <p:nvPr/>
          </p:nvSpPr>
          <p:spPr bwMode="auto">
            <a:xfrm flipV="1">
              <a:off x="1008" y="1973"/>
              <a:ext cx="2785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20"/>
            <p:cNvSpPr>
              <a:spLocks noChangeShapeType="1"/>
            </p:cNvSpPr>
            <p:nvPr/>
          </p:nvSpPr>
          <p:spPr bwMode="auto">
            <a:xfrm flipV="1">
              <a:off x="1010" y="879"/>
              <a:ext cx="2214" cy="1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1272797" y="5877751"/>
            <a:ext cx="4171971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Side View (exaggerated angle)</a:t>
            </a:r>
          </a:p>
        </p:txBody>
      </p:sp>
      <p:grpSp>
        <p:nvGrpSpPr>
          <p:cNvPr id="95" name="Group 27"/>
          <p:cNvGrpSpPr>
            <a:grpSpLocks/>
          </p:cNvGrpSpPr>
          <p:nvPr/>
        </p:nvGrpSpPr>
        <p:grpSpPr bwMode="auto">
          <a:xfrm>
            <a:off x="4999156" y="2744556"/>
            <a:ext cx="3759530" cy="1813858"/>
            <a:chOff x="528" y="1754"/>
            <a:chExt cx="4608" cy="2027"/>
          </a:xfrm>
        </p:grpSpPr>
        <p:grpSp>
          <p:nvGrpSpPr>
            <p:cNvPr id="96" name="Group 4"/>
            <p:cNvGrpSpPr>
              <a:grpSpLocks/>
            </p:cNvGrpSpPr>
            <p:nvPr/>
          </p:nvGrpSpPr>
          <p:grpSpPr bwMode="auto">
            <a:xfrm rot="600000">
              <a:off x="672" y="1776"/>
              <a:ext cx="672" cy="661"/>
              <a:chOff x="1104" y="2184"/>
              <a:chExt cx="720" cy="720"/>
            </a:xfrm>
          </p:grpSpPr>
          <p:grpSp>
            <p:nvGrpSpPr>
              <p:cNvPr id="113" name="Group 5"/>
              <p:cNvGrpSpPr>
                <a:grpSpLocks/>
              </p:cNvGrpSpPr>
              <p:nvPr/>
            </p:nvGrpSpPr>
            <p:grpSpPr bwMode="auto">
              <a:xfrm>
                <a:off x="1104" y="2184"/>
                <a:ext cx="720" cy="720"/>
                <a:chOff x="864" y="2112"/>
                <a:chExt cx="720" cy="720"/>
              </a:xfrm>
            </p:grpSpPr>
            <p:sp>
              <p:nvSpPr>
                <p:cNvPr id="116" name="Freeform 6"/>
                <p:cNvSpPr>
                  <a:spLocks/>
                </p:cNvSpPr>
                <p:nvPr/>
              </p:nvSpPr>
              <p:spPr bwMode="auto">
                <a:xfrm>
                  <a:off x="1531" y="2353"/>
                  <a:ext cx="53" cy="233"/>
                </a:xfrm>
                <a:custGeom>
                  <a:avLst/>
                  <a:gdLst/>
                  <a:ahLst/>
                  <a:cxnLst>
                    <a:cxn ang="0">
                      <a:pos x="33" y="233"/>
                    </a:cxn>
                    <a:cxn ang="0">
                      <a:pos x="45" y="191"/>
                    </a:cxn>
                    <a:cxn ang="0">
                      <a:pos x="53" y="123"/>
                    </a:cxn>
                    <a:cxn ang="0">
                      <a:pos x="47" y="57"/>
                    </a:cxn>
                    <a:cxn ang="0">
                      <a:pos x="33" y="5"/>
                    </a:cxn>
                    <a:cxn ang="0">
                      <a:pos x="21" y="27"/>
                    </a:cxn>
                    <a:cxn ang="0">
                      <a:pos x="11" y="55"/>
                    </a:cxn>
                    <a:cxn ang="0">
                      <a:pos x="1" y="103"/>
                    </a:cxn>
                    <a:cxn ang="0">
                      <a:pos x="5" y="145"/>
                    </a:cxn>
                    <a:cxn ang="0">
                      <a:pos x="9" y="181"/>
                    </a:cxn>
                    <a:cxn ang="0">
                      <a:pos x="23" y="221"/>
                    </a:cxn>
                    <a:cxn ang="0">
                      <a:pos x="33" y="233"/>
                    </a:cxn>
                  </a:cxnLst>
                  <a:rect l="0" t="0" r="r" b="b"/>
                  <a:pathLst>
                    <a:path w="53" h="233">
                      <a:moveTo>
                        <a:pt x="33" y="233"/>
                      </a:moveTo>
                      <a:cubicBezTo>
                        <a:pt x="35" y="226"/>
                        <a:pt x="42" y="209"/>
                        <a:pt x="45" y="191"/>
                      </a:cubicBezTo>
                      <a:cubicBezTo>
                        <a:pt x="48" y="173"/>
                        <a:pt x="53" y="145"/>
                        <a:pt x="53" y="123"/>
                      </a:cubicBezTo>
                      <a:cubicBezTo>
                        <a:pt x="53" y="101"/>
                        <a:pt x="50" y="77"/>
                        <a:pt x="47" y="57"/>
                      </a:cubicBezTo>
                      <a:cubicBezTo>
                        <a:pt x="44" y="37"/>
                        <a:pt x="37" y="10"/>
                        <a:pt x="33" y="5"/>
                      </a:cubicBezTo>
                      <a:cubicBezTo>
                        <a:pt x="29" y="0"/>
                        <a:pt x="25" y="19"/>
                        <a:pt x="21" y="27"/>
                      </a:cubicBezTo>
                      <a:cubicBezTo>
                        <a:pt x="17" y="35"/>
                        <a:pt x="14" y="42"/>
                        <a:pt x="11" y="55"/>
                      </a:cubicBezTo>
                      <a:cubicBezTo>
                        <a:pt x="8" y="68"/>
                        <a:pt x="2" y="88"/>
                        <a:pt x="1" y="103"/>
                      </a:cubicBezTo>
                      <a:cubicBezTo>
                        <a:pt x="0" y="118"/>
                        <a:pt x="4" y="132"/>
                        <a:pt x="5" y="145"/>
                      </a:cubicBezTo>
                      <a:cubicBezTo>
                        <a:pt x="6" y="158"/>
                        <a:pt x="6" y="168"/>
                        <a:pt x="9" y="181"/>
                      </a:cubicBezTo>
                      <a:cubicBezTo>
                        <a:pt x="12" y="194"/>
                        <a:pt x="19" y="212"/>
                        <a:pt x="23" y="221"/>
                      </a:cubicBezTo>
                      <a:cubicBezTo>
                        <a:pt x="27" y="230"/>
                        <a:pt x="31" y="231"/>
                        <a:pt x="33" y="233"/>
                      </a:cubicBez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" name="Freeform 7"/>
                <p:cNvSpPr>
                  <a:spLocks/>
                </p:cNvSpPr>
                <p:nvPr/>
              </p:nvSpPr>
              <p:spPr bwMode="auto">
                <a:xfrm>
                  <a:off x="1485" y="2312"/>
                  <a:ext cx="89" cy="318"/>
                </a:xfrm>
                <a:custGeom>
                  <a:avLst/>
                  <a:gdLst/>
                  <a:ahLst/>
                  <a:cxnLst>
                    <a:cxn ang="0">
                      <a:pos x="63" y="0"/>
                    </a:cxn>
                    <a:cxn ang="0">
                      <a:pos x="25" y="60"/>
                    </a:cxn>
                    <a:cxn ang="0">
                      <a:pos x="1" y="150"/>
                    </a:cxn>
                    <a:cxn ang="0">
                      <a:pos x="20" y="250"/>
                    </a:cxn>
                    <a:cxn ang="0">
                      <a:pos x="63" y="318"/>
                    </a:cxn>
                    <a:cxn ang="0">
                      <a:pos x="89" y="252"/>
                    </a:cxn>
                    <a:cxn ang="0">
                      <a:pos x="69" y="202"/>
                    </a:cxn>
                    <a:cxn ang="0">
                      <a:pos x="61" y="150"/>
                    </a:cxn>
                    <a:cxn ang="0">
                      <a:pos x="72" y="98"/>
                    </a:cxn>
                    <a:cxn ang="0">
                      <a:pos x="85" y="60"/>
                    </a:cxn>
                    <a:cxn ang="0">
                      <a:pos x="63" y="0"/>
                    </a:cxn>
                  </a:cxnLst>
                  <a:rect l="0" t="0" r="r" b="b"/>
                  <a:pathLst>
                    <a:path w="89" h="318">
                      <a:moveTo>
                        <a:pt x="63" y="0"/>
                      </a:moveTo>
                      <a:cubicBezTo>
                        <a:pt x="53" y="0"/>
                        <a:pt x="35" y="35"/>
                        <a:pt x="25" y="60"/>
                      </a:cubicBezTo>
                      <a:cubicBezTo>
                        <a:pt x="15" y="85"/>
                        <a:pt x="3" y="118"/>
                        <a:pt x="1" y="150"/>
                      </a:cubicBezTo>
                      <a:cubicBezTo>
                        <a:pt x="0" y="182"/>
                        <a:pt x="10" y="222"/>
                        <a:pt x="20" y="250"/>
                      </a:cubicBezTo>
                      <a:cubicBezTo>
                        <a:pt x="30" y="278"/>
                        <a:pt x="52" y="318"/>
                        <a:pt x="63" y="318"/>
                      </a:cubicBezTo>
                      <a:lnTo>
                        <a:pt x="89" y="252"/>
                      </a:lnTo>
                      <a:lnTo>
                        <a:pt x="69" y="202"/>
                      </a:lnTo>
                      <a:cubicBezTo>
                        <a:pt x="64" y="185"/>
                        <a:pt x="61" y="167"/>
                        <a:pt x="61" y="150"/>
                      </a:cubicBezTo>
                      <a:cubicBezTo>
                        <a:pt x="61" y="133"/>
                        <a:pt x="68" y="113"/>
                        <a:pt x="72" y="98"/>
                      </a:cubicBezTo>
                      <a:lnTo>
                        <a:pt x="85" y="6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" name="Oval 8"/>
                <p:cNvSpPr>
                  <a:spLocks noChangeArrowheads="1"/>
                </p:cNvSpPr>
                <p:nvPr/>
              </p:nvSpPr>
              <p:spPr bwMode="auto">
                <a:xfrm>
                  <a:off x="864" y="2112"/>
                  <a:ext cx="720" cy="72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4" name="Line 9"/>
              <p:cNvSpPr>
                <a:spLocks noChangeShapeType="1"/>
              </p:cNvSpPr>
              <p:nvPr/>
            </p:nvSpPr>
            <p:spPr bwMode="auto">
              <a:xfrm>
                <a:off x="1464" y="24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Line 10"/>
              <p:cNvSpPr>
                <a:spLocks noChangeShapeType="1"/>
              </p:cNvSpPr>
              <p:nvPr/>
            </p:nvSpPr>
            <p:spPr bwMode="auto">
              <a:xfrm>
                <a:off x="1392" y="254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7" name="Group 11"/>
            <p:cNvGrpSpPr>
              <a:grpSpLocks/>
            </p:cNvGrpSpPr>
            <p:nvPr/>
          </p:nvGrpSpPr>
          <p:grpSpPr bwMode="auto">
            <a:xfrm rot="21000000">
              <a:off x="672" y="3120"/>
              <a:ext cx="672" cy="661"/>
              <a:chOff x="1104" y="2184"/>
              <a:chExt cx="720" cy="720"/>
            </a:xfrm>
          </p:grpSpPr>
          <p:grpSp>
            <p:nvGrpSpPr>
              <p:cNvPr id="107" name="Group 12"/>
              <p:cNvGrpSpPr>
                <a:grpSpLocks/>
              </p:cNvGrpSpPr>
              <p:nvPr/>
            </p:nvGrpSpPr>
            <p:grpSpPr bwMode="auto">
              <a:xfrm>
                <a:off x="1104" y="2184"/>
                <a:ext cx="720" cy="720"/>
                <a:chOff x="864" y="2112"/>
                <a:chExt cx="720" cy="720"/>
              </a:xfrm>
            </p:grpSpPr>
            <p:sp>
              <p:nvSpPr>
                <p:cNvPr id="110" name="Freeform 13"/>
                <p:cNvSpPr>
                  <a:spLocks/>
                </p:cNvSpPr>
                <p:nvPr/>
              </p:nvSpPr>
              <p:spPr bwMode="auto">
                <a:xfrm>
                  <a:off x="1531" y="2353"/>
                  <a:ext cx="53" cy="233"/>
                </a:xfrm>
                <a:custGeom>
                  <a:avLst/>
                  <a:gdLst/>
                  <a:ahLst/>
                  <a:cxnLst>
                    <a:cxn ang="0">
                      <a:pos x="33" y="233"/>
                    </a:cxn>
                    <a:cxn ang="0">
                      <a:pos x="45" y="191"/>
                    </a:cxn>
                    <a:cxn ang="0">
                      <a:pos x="53" y="123"/>
                    </a:cxn>
                    <a:cxn ang="0">
                      <a:pos x="47" y="57"/>
                    </a:cxn>
                    <a:cxn ang="0">
                      <a:pos x="33" y="5"/>
                    </a:cxn>
                    <a:cxn ang="0">
                      <a:pos x="21" y="27"/>
                    </a:cxn>
                    <a:cxn ang="0">
                      <a:pos x="11" y="55"/>
                    </a:cxn>
                    <a:cxn ang="0">
                      <a:pos x="1" y="103"/>
                    </a:cxn>
                    <a:cxn ang="0">
                      <a:pos x="5" y="145"/>
                    </a:cxn>
                    <a:cxn ang="0">
                      <a:pos x="9" y="181"/>
                    </a:cxn>
                    <a:cxn ang="0">
                      <a:pos x="23" y="221"/>
                    </a:cxn>
                    <a:cxn ang="0">
                      <a:pos x="33" y="233"/>
                    </a:cxn>
                  </a:cxnLst>
                  <a:rect l="0" t="0" r="r" b="b"/>
                  <a:pathLst>
                    <a:path w="53" h="233">
                      <a:moveTo>
                        <a:pt x="33" y="233"/>
                      </a:moveTo>
                      <a:cubicBezTo>
                        <a:pt x="35" y="226"/>
                        <a:pt x="42" y="209"/>
                        <a:pt x="45" y="191"/>
                      </a:cubicBezTo>
                      <a:cubicBezTo>
                        <a:pt x="48" y="173"/>
                        <a:pt x="53" y="145"/>
                        <a:pt x="53" y="123"/>
                      </a:cubicBezTo>
                      <a:cubicBezTo>
                        <a:pt x="53" y="101"/>
                        <a:pt x="50" y="77"/>
                        <a:pt x="47" y="57"/>
                      </a:cubicBezTo>
                      <a:cubicBezTo>
                        <a:pt x="44" y="37"/>
                        <a:pt x="37" y="10"/>
                        <a:pt x="33" y="5"/>
                      </a:cubicBezTo>
                      <a:cubicBezTo>
                        <a:pt x="29" y="0"/>
                        <a:pt x="25" y="19"/>
                        <a:pt x="21" y="27"/>
                      </a:cubicBezTo>
                      <a:cubicBezTo>
                        <a:pt x="17" y="35"/>
                        <a:pt x="14" y="42"/>
                        <a:pt x="11" y="55"/>
                      </a:cubicBezTo>
                      <a:cubicBezTo>
                        <a:pt x="8" y="68"/>
                        <a:pt x="2" y="88"/>
                        <a:pt x="1" y="103"/>
                      </a:cubicBezTo>
                      <a:cubicBezTo>
                        <a:pt x="0" y="118"/>
                        <a:pt x="4" y="132"/>
                        <a:pt x="5" y="145"/>
                      </a:cubicBezTo>
                      <a:cubicBezTo>
                        <a:pt x="6" y="158"/>
                        <a:pt x="6" y="168"/>
                        <a:pt x="9" y="181"/>
                      </a:cubicBezTo>
                      <a:cubicBezTo>
                        <a:pt x="12" y="194"/>
                        <a:pt x="19" y="212"/>
                        <a:pt x="23" y="221"/>
                      </a:cubicBezTo>
                      <a:cubicBezTo>
                        <a:pt x="27" y="230"/>
                        <a:pt x="31" y="231"/>
                        <a:pt x="33" y="233"/>
                      </a:cubicBez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" name="Freeform 14"/>
                <p:cNvSpPr>
                  <a:spLocks/>
                </p:cNvSpPr>
                <p:nvPr/>
              </p:nvSpPr>
              <p:spPr bwMode="auto">
                <a:xfrm>
                  <a:off x="1485" y="2312"/>
                  <a:ext cx="89" cy="318"/>
                </a:xfrm>
                <a:custGeom>
                  <a:avLst/>
                  <a:gdLst/>
                  <a:ahLst/>
                  <a:cxnLst>
                    <a:cxn ang="0">
                      <a:pos x="63" y="0"/>
                    </a:cxn>
                    <a:cxn ang="0">
                      <a:pos x="25" y="60"/>
                    </a:cxn>
                    <a:cxn ang="0">
                      <a:pos x="1" y="150"/>
                    </a:cxn>
                    <a:cxn ang="0">
                      <a:pos x="20" y="250"/>
                    </a:cxn>
                    <a:cxn ang="0">
                      <a:pos x="63" y="318"/>
                    </a:cxn>
                    <a:cxn ang="0">
                      <a:pos x="89" y="252"/>
                    </a:cxn>
                    <a:cxn ang="0">
                      <a:pos x="69" y="202"/>
                    </a:cxn>
                    <a:cxn ang="0">
                      <a:pos x="61" y="150"/>
                    </a:cxn>
                    <a:cxn ang="0">
                      <a:pos x="72" y="98"/>
                    </a:cxn>
                    <a:cxn ang="0">
                      <a:pos x="85" y="60"/>
                    </a:cxn>
                    <a:cxn ang="0">
                      <a:pos x="63" y="0"/>
                    </a:cxn>
                  </a:cxnLst>
                  <a:rect l="0" t="0" r="r" b="b"/>
                  <a:pathLst>
                    <a:path w="89" h="318">
                      <a:moveTo>
                        <a:pt x="63" y="0"/>
                      </a:moveTo>
                      <a:cubicBezTo>
                        <a:pt x="53" y="0"/>
                        <a:pt x="35" y="35"/>
                        <a:pt x="25" y="60"/>
                      </a:cubicBezTo>
                      <a:cubicBezTo>
                        <a:pt x="15" y="85"/>
                        <a:pt x="3" y="118"/>
                        <a:pt x="1" y="150"/>
                      </a:cubicBezTo>
                      <a:cubicBezTo>
                        <a:pt x="0" y="182"/>
                        <a:pt x="10" y="222"/>
                        <a:pt x="20" y="250"/>
                      </a:cubicBezTo>
                      <a:cubicBezTo>
                        <a:pt x="30" y="278"/>
                        <a:pt x="52" y="318"/>
                        <a:pt x="63" y="318"/>
                      </a:cubicBezTo>
                      <a:lnTo>
                        <a:pt x="89" y="252"/>
                      </a:lnTo>
                      <a:lnTo>
                        <a:pt x="69" y="202"/>
                      </a:lnTo>
                      <a:cubicBezTo>
                        <a:pt x="64" y="185"/>
                        <a:pt x="61" y="167"/>
                        <a:pt x="61" y="150"/>
                      </a:cubicBezTo>
                      <a:cubicBezTo>
                        <a:pt x="61" y="133"/>
                        <a:pt x="68" y="113"/>
                        <a:pt x="72" y="98"/>
                      </a:cubicBezTo>
                      <a:lnTo>
                        <a:pt x="85" y="6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" name="Oval 15"/>
                <p:cNvSpPr>
                  <a:spLocks noChangeArrowheads="1"/>
                </p:cNvSpPr>
                <p:nvPr/>
              </p:nvSpPr>
              <p:spPr bwMode="auto">
                <a:xfrm>
                  <a:off x="864" y="2112"/>
                  <a:ext cx="720" cy="72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8" name="Line 16"/>
              <p:cNvSpPr>
                <a:spLocks noChangeShapeType="1"/>
              </p:cNvSpPr>
              <p:nvPr/>
            </p:nvSpPr>
            <p:spPr bwMode="auto">
              <a:xfrm>
                <a:off x="1464" y="24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Line 17"/>
              <p:cNvSpPr>
                <a:spLocks noChangeShapeType="1"/>
              </p:cNvSpPr>
              <p:nvPr/>
            </p:nvSpPr>
            <p:spPr bwMode="auto">
              <a:xfrm>
                <a:off x="1392" y="254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8" name="Line 18"/>
            <p:cNvSpPr>
              <a:spLocks noChangeShapeType="1"/>
            </p:cNvSpPr>
            <p:nvPr/>
          </p:nvSpPr>
          <p:spPr bwMode="auto">
            <a:xfrm>
              <a:off x="528" y="2784"/>
              <a:ext cx="4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19"/>
            <p:cNvSpPr>
              <a:spLocks noChangeShapeType="1"/>
            </p:cNvSpPr>
            <p:nvPr/>
          </p:nvSpPr>
          <p:spPr bwMode="auto">
            <a:xfrm>
              <a:off x="1008" y="2112"/>
              <a:ext cx="3024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20"/>
            <p:cNvSpPr>
              <a:spLocks noChangeShapeType="1"/>
            </p:cNvSpPr>
            <p:nvPr/>
          </p:nvSpPr>
          <p:spPr bwMode="auto">
            <a:xfrm flipV="1">
              <a:off x="1008" y="2784"/>
              <a:ext cx="3024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21"/>
            <p:cNvSpPr>
              <a:spLocks noChangeShapeType="1"/>
            </p:cNvSpPr>
            <p:nvPr/>
          </p:nvSpPr>
          <p:spPr bwMode="auto">
            <a:xfrm>
              <a:off x="1008" y="2112"/>
              <a:ext cx="384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22"/>
            <p:cNvSpPr>
              <a:spLocks noChangeShapeType="1"/>
            </p:cNvSpPr>
            <p:nvPr/>
          </p:nvSpPr>
          <p:spPr bwMode="auto">
            <a:xfrm flipV="1">
              <a:off x="960" y="2784"/>
              <a:ext cx="384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Text Box 23"/>
            <p:cNvSpPr txBox="1">
              <a:spLocks noChangeArrowheads="1"/>
            </p:cNvSpPr>
            <p:nvPr/>
          </p:nvSpPr>
          <p:spPr bwMode="auto">
            <a:xfrm>
              <a:off x="2300" y="1754"/>
              <a:ext cx="11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dirty="0">
                  <a:latin typeface="Arial" pitchFamily="34" charset="0"/>
                </a:rPr>
                <a:t>Incorrect angle</a:t>
              </a:r>
            </a:p>
          </p:txBody>
        </p:sp>
        <p:sp>
          <p:nvSpPr>
            <p:cNvPr id="104" name="Text Box 24"/>
            <p:cNvSpPr txBox="1">
              <a:spLocks noChangeArrowheads="1"/>
            </p:cNvSpPr>
            <p:nvPr/>
          </p:nvSpPr>
          <p:spPr bwMode="auto">
            <a:xfrm>
              <a:off x="3693" y="1994"/>
              <a:ext cx="119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dirty="0">
                  <a:latin typeface="Arial" pitchFamily="34" charset="0"/>
                </a:rPr>
                <a:t>Incorrect depth</a:t>
              </a:r>
            </a:p>
          </p:txBody>
        </p:sp>
        <p:sp>
          <p:nvSpPr>
            <p:cNvPr id="105" name="Line 25"/>
            <p:cNvSpPr>
              <a:spLocks noChangeShapeType="1"/>
            </p:cNvSpPr>
            <p:nvPr/>
          </p:nvSpPr>
          <p:spPr bwMode="auto">
            <a:xfrm flipH="1">
              <a:off x="2976" y="2064"/>
              <a:ext cx="16" cy="4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Line 26"/>
            <p:cNvSpPr>
              <a:spLocks noChangeShapeType="1"/>
            </p:cNvSpPr>
            <p:nvPr/>
          </p:nvSpPr>
          <p:spPr bwMode="auto">
            <a:xfrm flipH="1">
              <a:off x="3984" y="2448"/>
              <a:ext cx="305" cy="2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22765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38470" y="1695953"/>
            <a:ext cx="8610600" cy="4419848"/>
          </a:xfrm>
        </p:spPr>
        <p:txBody>
          <a:bodyPr/>
          <a:lstStyle/>
          <a:p>
            <a:r>
              <a:rPr lang="en-US" sz="2400" dirty="0"/>
              <a:t>We want to </a:t>
            </a:r>
            <a:r>
              <a:rPr lang="en-US" sz="2400"/>
              <a:t>analyze visually:</a:t>
            </a:r>
            <a:endParaRPr lang="en-US" sz="2400" dirty="0"/>
          </a:p>
          <a:p>
            <a:pPr lvl="1"/>
            <a:r>
              <a:rPr lang="en-US" sz="2200" dirty="0"/>
              <a:t>RMS Blur size; Convergence disparity; </a:t>
            </a:r>
            <a:r>
              <a:rPr lang="en-US" sz="2200" dirty="0" err="1"/>
              <a:t>Dipvergence</a:t>
            </a:r>
            <a:r>
              <a:rPr lang="en-US" sz="2200" dirty="0"/>
              <a:t>; Field Curvature &amp; Astigmatism</a:t>
            </a:r>
          </a:p>
          <a:p>
            <a:r>
              <a:rPr lang="en-US" sz="2400" dirty="0"/>
              <a:t>Create two zoom positions with 4-mm apertures separated by the desired </a:t>
            </a:r>
            <a:r>
              <a:rPr lang="en-US" sz="2400" dirty="0" err="1"/>
              <a:t>interpupillary</a:t>
            </a:r>
            <a:r>
              <a:rPr lang="en-US" sz="2400" dirty="0"/>
              <a:t> distance, and true </a:t>
            </a:r>
            <a:r>
              <a:rPr lang="en-US" sz="2400" dirty="0" err="1"/>
              <a:t>afocal</a:t>
            </a:r>
            <a:r>
              <a:rPr lang="en-US" sz="2400" dirty="0"/>
              <a:t> modeling (</a:t>
            </a:r>
            <a:r>
              <a:rPr lang="en-US" sz="2400" b="1" dirty="0">
                <a:solidFill>
                  <a:srgbClr val="4E2683"/>
                </a:solidFill>
              </a:rPr>
              <a:t>AFC</a:t>
            </a:r>
            <a:r>
              <a:rPr lang="en-US" sz="2400" dirty="0"/>
              <a:t>)</a:t>
            </a:r>
          </a:p>
          <a:p>
            <a:pPr lvl="1"/>
            <a:r>
              <a:rPr lang="en-US" sz="2200" dirty="0"/>
              <a:t>Use real chief ray data to analyze convergence and </a:t>
            </a:r>
            <a:r>
              <a:rPr lang="en-US" sz="2200" dirty="0" err="1"/>
              <a:t>dipvergence</a:t>
            </a:r>
            <a:r>
              <a:rPr lang="en-US" sz="2200" dirty="0"/>
              <a:t> errors</a:t>
            </a:r>
          </a:p>
          <a:p>
            <a:pPr lvl="1"/>
            <a:r>
              <a:rPr lang="en-US" sz="2200" dirty="0"/>
              <a:t>Use </a:t>
            </a:r>
            <a:r>
              <a:rPr lang="en-US" sz="2200" b="1" dirty="0">
                <a:solidFill>
                  <a:srgbClr val="4E2683"/>
                </a:solidFill>
              </a:rPr>
              <a:t>RMSSPOT()</a:t>
            </a:r>
            <a:r>
              <a:rPr lang="en-US" sz="2200" dirty="0"/>
              <a:t> macro function to analyze RMS blur size</a:t>
            </a:r>
          </a:p>
          <a:p>
            <a:pPr lvl="1"/>
            <a:r>
              <a:rPr lang="en-US" sz="2200" dirty="0"/>
              <a:t>Use </a:t>
            </a:r>
            <a:r>
              <a:rPr lang="en-US" sz="2200" b="1" dirty="0">
                <a:solidFill>
                  <a:srgbClr val="4E2683"/>
                </a:solidFill>
              </a:rPr>
              <a:t>(XFO) </a:t>
            </a:r>
            <a:r>
              <a:rPr lang="en-US" sz="2200" dirty="0"/>
              <a:t>and </a:t>
            </a:r>
            <a:r>
              <a:rPr lang="en-US" sz="2200" b="1" dirty="0">
                <a:solidFill>
                  <a:srgbClr val="4E2683"/>
                </a:solidFill>
              </a:rPr>
              <a:t>(YFO) </a:t>
            </a:r>
            <a:r>
              <a:rPr lang="en-US" sz="2200" dirty="0"/>
              <a:t>database items to analyze field curvature and astigmatism</a:t>
            </a:r>
          </a:p>
          <a:p>
            <a:endParaRPr lang="en-US" sz="2400" dirty="0"/>
          </a:p>
          <a:p>
            <a:pPr lvl="1"/>
            <a:endParaRPr lang="en-US" sz="2400" dirty="0"/>
          </a:p>
          <a:p>
            <a:endParaRPr lang="en-US" sz="2400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199" y="386661"/>
            <a:ext cx="7321139" cy="895315"/>
          </a:xfrm>
        </p:spPr>
        <p:txBody>
          <a:bodyPr/>
          <a:lstStyle/>
          <a:p>
            <a:pPr>
              <a:defRPr/>
            </a:pPr>
            <a:r>
              <a:rPr lang="en-US" dirty="0"/>
              <a:t>With the system flipped, we can easily model and analyze the performance for both eyes</a:t>
            </a:r>
          </a:p>
        </p:txBody>
      </p:sp>
      <p:pic>
        <p:nvPicPr>
          <p:cNvPr id="4098" name="Picture 2" descr="C:\Users\dmh\AppData\Local\Microsoft\Windows\Temporary Internet Files\Content.IE5\BVKZ3CWK\big-eye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400" y="95003"/>
            <a:ext cx="1112122" cy="111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98651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38470" y="1496662"/>
            <a:ext cx="8318642" cy="5033092"/>
          </a:xfrm>
        </p:spPr>
        <p:txBody>
          <a:bodyPr/>
          <a:lstStyle/>
          <a:p>
            <a:r>
              <a:rPr lang="en-US" sz="2400" dirty="0"/>
              <a:t>For convenience, a macro was created to analyze and display all the parameters on the prior slide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4E2683"/>
                </a:solidFill>
              </a:rPr>
              <a:t>  </a:t>
            </a:r>
            <a:r>
              <a:rPr lang="en-US" b="1" dirty="0">
                <a:solidFill>
                  <a:srgbClr val="4E26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solidFill>
                  <a:srgbClr val="4E2683"/>
                </a:solidFill>
                <a:cs typeface="Courier New" panose="02070309020205020404" pitchFamily="49" charset="0"/>
              </a:rPr>
              <a:t>in </a:t>
            </a:r>
            <a:r>
              <a:rPr lang="en-US" b="1" dirty="0" err="1">
                <a:solidFill>
                  <a:srgbClr val="4E2683"/>
                </a:solidFill>
                <a:cs typeface="Courier New" panose="02070309020205020404" pitchFamily="49" charset="0"/>
              </a:rPr>
              <a:t>hud_visual_analysis</a:t>
            </a:r>
            <a:r>
              <a:rPr lang="en-US" b="1" dirty="0">
                <a:solidFill>
                  <a:srgbClr val="4E2683"/>
                </a:solidFill>
                <a:cs typeface="Courier New" panose="02070309020205020404" pitchFamily="49" charset="0"/>
              </a:rPr>
              <a:t>  IPD </a:t>
            </a:r>
            <a:r>
              <a:rPr lang="en-US" b="1" dirty="0" err="1">
                <a:solidFill>
                  <a:srgbClr val="4E2683"/>
                </a:solidFill>
                <a:cs typeface="Courier New" panose="02070309020205020404" pitchFamily="49" charset="0"/>
              </a:rPr>
              <a:t>HeadPosX</a:t>
            </a:r>
            <a:r>
              <a:rPr lang="en-US" b="1" dirty="0">
                <a:solidFill>
                  <a:srgbClr val="4E2683"/>
                </a:solidFill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4E2683"/>
                </a:solidFill>
                <a:cs typeface="Courier New" panose="02070309020205020404" pitchFamily="49" charset="0"/>
              </a:rPr>
              <a:t>HeadPosY</a:t>
            </a:r>
            <a:endParaRPr lang="en-US" b="1" dirty="0">
              <a:solidFill>
                <a:srgbClr val="4E2683"/>
              </a:solidFill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800" b="1" dirty="0">
              <a:solidFill>
                <a:srgbClr val="4E2683"/>
              </a:solidFill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4E2683"/>
                </a:solidFill>
                <a:cs typeface="Courier New" panose="02070309020205020404" pitchFamily="49" charset="0"/>
              </a:rPr>
              <a:t>     	IPD:        	</a:t>
            </a:r>
            <a:r>
              <a:rPr lang="en-US" b="1" dirty="0" err="1">
                <a:solidFill>
                  <a:srgbClr val="4E2683"/>
                </a:solidFill>
                <a:cs typeface="Courier New" panose="02070309020205020404" pitchFamily="49" charset="0"/>
              </a:rPr>
              <a:t>Interpupillary</a:t>
            </a:r>
            <a:r>
              <a:rPr lang="en-US" b="1" dirty="0">
                <a:solidFill>
                  <a:srgbClr val="4E2683"/>
                </a:solidFill>
                <a:cs typeface="Courier New" panose="02070309020205020404" pitchFamily="49" charset="0"/>
              </a:rPr>
              <a:t> Distance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4E2683"/>
                </a:solidFill>
                <a:cs typeface="Courier New" panose="02070309020205020404" pitchFamily="49" charset="0"/>
              </a:rPr>
              <a:t>     	</a:t>
            </a:r>
            <a:r>
              <a:rPr lang="en-US" b="1" dirty="0" err="1">
                <a:solidFill>
                  <a:srgbClr val="4E2683"/>
                </a:solidFill>
                <a:cs typeface="Courier New" panose="02070309020205020404" pitchFamily="49" charset="0"/>
              </a:rPr>
              <a:t>HeadPosX</a:t>
            </a:r>
            <a:r>
              <a:rPr lang="en-US" b="1" dirty="0">
                <a:solidFill>
                  <a:srgbClr val="4E2683"/>
                </a:solidFill>
                <a:cs typeface="Courier New" panose="02070309020205020404" pitchFamily="49" charset="0"/>
              </a:rPr>
              <a:t>/Y:   Coordinate of the midpoint                                   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4E2683"/>
                </a:solidFill>
                <a:cs typeface="Courier New" panose="02070309020205020404" pitchFamily="49" charset="0"/>
              </a:rPr>
              <a:t>			between  the eyes</a:t>
            </a:r>
          </a:p>
          <a:p>
            <a:endParaRPr lang="en-US" sz="800" dirty="0"/>
          </a:p>
          <a:p>
            <a:r>
              <a:rPr lang="en-US" sz="2400" dirty="0"/>
              <a:t>The following combinations were analyzed:</a:t>
            </a:r>
          </a:p>
          <a:p>
            <a:pPr lvl="1"/>
            <a:r>
              <a:rPr lang="en-US" dirty="0"/>
              <a:t>IPDs:                                        56, 64, 72 mm</a:t>
            </a:r>
          </a:p>
          <a:p>
            <a:pPr lvl="1"/>
            <a:r>
              <a:rPr lang="en-US" dirty="0"/>
              <a:t>Head position in the </a:t>
            </a:r>
            <a:r>
              <a:rPr lang="en-US" dirty="0" err="1"/>
              <a:t>eyebox</a:t>
            </a:r>
            <a:r>
              <a:rPr lang="en-US" dirty="0"/>
              <a:t>:    X = </a:t>
            </a:r>
            <a:r>
              <a:rPr lang="en-US" dirty="0" smtClean="0"/>
              <a:t>-15, -7.5 0</a:t>
            </a:r>
            <a:r>
              <a:rPr lang="en-US" dirty="0"/>
              <a:t>, </a:t>
            </a:r>
            <a:r>
              <a:rPr lang="en-US" dirty="0" smtClean="0"/>
              <a:t>+7.5</a:t>
            </a:r>
            <a:r>
              <a:rPr lang="en-US" dirty="0"/>
              <a:t>, +15 mm &amp;                </a:t>
            </a:r>
          </a:p>
          <a:p>
            <a:pPr marL="288925" lvl="1" indent="0">
              <a:buNone/>
            </a:pPr>
            <a:r>
              <a:rPr lang="en-US" dirty="0"/>
              <a:t>                                                    Y = -36, -18, 0 +18, +36 mm</a:t>
            </a:r>
          </a:p>
          <a:p>
            <a:pPr lvl="1"/>
            <a:r>
              <a:rPr lang="en-US" dirty="0"/>
              <a:t>Display positions:                     X = 0, +22.5, +45 mm &amp;                           </a:t>
            </a:r>
          </a:p>
          <a:p>
            <a:pPr marL="288925" lvl="1" indent="0">
              <a:buNone/>
            </a:pPr>
            <a:r>
              <a:rPr lang="en-US" dirty="0"/>
              <a:t>                                                    Y = -34, -17, 0.0, +17, and +34 mm</a:t>
            </a:r>
          </a:p>
          <a:p>
            <a:pPr lvl="1"/>
            <a:endParaRPr lang="en-US" sz="2200" dirty="0"/>
          </a:p>
          <a:p>
            <a:endParaRPr lang="en-US" sz="2400" dirty="0"/>
          </a:p>
          <a:p>
            <a:pPr lvl="1"/>
            <a:endParaRPr lang="en-US" sz="2400" dirty="0"/>
          </a:p>
          <a:p>
            <a:endParaRPr lang="en-US" sz="2400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199" y="386661"/>
            <a:ext cx="7321139" cy="895315"/>
          </a:xfrm>
        </p:spPr>
        <p:txBody>
          <a:bodyPr/>
          <a:lstStyle/>
          <a:p>
            <a:pPr>
              <a:defRPr/>
            </a:pPr>
            <a:r>
              <a:rPr lang="en-US" dirty="0"/>
              <a:t>Macro-PLUS to the rescue!</a:t>
            </a:r>
          </a:p>
        </p:txBody>
      </p:sp>
      <p:pic>
        <p:nvPicPr>
          <p:cNvPr id="5122" name="Picture 2" descr="C:\Users\dmh\AppData\Local\Microsoft\Windows\Temporary Internet Files\Content.IE5\BLMI7MH5\cute_cartoon_st_bernard_women_t_shirt-p2351320436362777242c66f_32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170" y="178130"/>
            <a:ext cx="1461716" cy="146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062408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199" y="125411"/>
            <a:ext cx="7321139" cy="895315"/>
          </a:xfrm>
        </p:spPr>
        <p:txBody>
          <a:bodyPr/>
          <a:lstStyle/>
          <a:p>
            <a:pPr>
              <a:defRPr/>
            </a:pPr>
            <a:r>
              <a:rPr lang="en-US" dirty="0"/>
              <a:t>Example Output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99" y="926275"/>
            <a:ext cx="7163851" cy="555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532399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/>
          <a:lstStyle/>
          <a:p>
            <a:r>
              <a:rPr lang="en-US" dirty="0"/>
              <a:t>Final Performance: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44800" y="26590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5202845"/>
              </p:ext>
            </p:extLst>
          </p:nvPr>
        </p:nvGraphicFramePr>
        <p:xfrm>
          <a:off x="565402" y="1575566"/>
          <a:ext cx="8033570" cy="31052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30328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028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978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366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Parameter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Target Value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Performance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06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RMS Spot Sizes (arc</a:t>
                      </a:r>
                      <a:r>
                        <a:rPr lang="en-US" sz="1600" baseline="0" dirty="0">
                          <a:effectLst/>
                          <a:latin typeface="+mn-lt"/>
                        </a:rPr>
                        <a:t> minutes)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cs typeface="Times New Roman"/>
                        </a:rPr>
                        <a:t>&lt; 3</a:t>
                      </a:r>
                      <a:endParaRPr lang="en-US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1.7 average; 1.8 max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8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06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Max Distortion (%)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&lt; </a:t>
                      </a:r>
                      <a:r>
                        <a:rPr lang="en-US" sz="1600" b="1" dirty="0" smtClean="0">
                          <a:effectLst/>
                          <a:latin typeface="+mn-lt"/>
                        </a:rPr>
                        <a:t>5</a:t>
                      </a:r>
                      <a:endParaRPr lang="en-US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&lt; 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06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Focus Distance (diopters)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0.167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0.166 – 0.172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06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Convergence</a:t>
                      </a:r>
                      <a:r>
                        <a:rPr lang="en-US" sz="1600" baseline="0" dirty="0">
                          <a:effectLst/>
                          <a:latin typeface="+mn-lt"/>
                        </a:rPr>
                        <a:t> Disparity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(diopters)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&lt; 0.25</a:t>
                      </a:r>
                      <a:endParaRPr lang="en-US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0.01 max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06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Dipvergence</a:t>
                      </a: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(arc</a:t>
                      </a:r>
                      <a:r>
                        <a:rPr lang="en-US" sz="16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minutes)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&lt; 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2.34 max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06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Field curvature (diopters)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&lt;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0.04 max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06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Astigmatism (diopters)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&lt; 0.25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0.03 max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8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9441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65" y="68574"/>
            <a:ext cx="8957735" cy="591826"/>
          </a:xfrm>
        </p:spPr>
        <p:txBody>
          <a:bodyPr/>
          <a:lstStyle/>
          <a:p>
            <a:r>
              <a:rPr lang="en-US" sz="2400" dirty="0"/>
              <a:t>With LightTools, the view through the HUD can be simulated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66" y="1261288"/>
            <a:ext cx="7578726" cy="169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225" y="3639607"/>
            <a:ext cx="4230374" cy="258339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46666" y="1566333"/>
            <a:ext cx="1794934" cy="13874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744133" y="2953807"/>
            <a:ext cx="531707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908" y="1371355"/>
            <a:ext cx="1739192" cy="1032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066" y="2521633"/>
            <a:ext cx="1125577" cy="79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49375" y="2815784"/>
            <a:ext cx="284776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Display: 2 sources (R + G)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74935" y="922734"/>
            <a:ext cx="2797853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Scene: 3 sources (R+G+B)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85526" y="4770436"/>
            <a:ext cx="1790700" cy="13234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HUD Geometry Exported from CODE V using LightTools Export (</a:t>
            </a:r>
            <a:r>
              <a:rPr lang="en-US" sz="1600" dirty="0">
                <a:solidFill>
                  <a:srgbClr val="4E2683"/>
                </a:solidFill>
              </a:rPr>
              <a:t>LTE</a:t>
            </a:r>
            <a:r>
              <a:rPr lang="en-US" sz="1600" dirty="0"/>
              <a:t>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2006601" y="2769143"/>
            <a:ext cx="1075266" cy="1498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639" y="2691413"/>
            <a:ext cx="690724" cy="52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01649" y="676512"/>
            <a:ext cx="2484967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Backwards ray trace used for efficiency to create a pinhole image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30427" y="4487333"/>
            <a:ext cx="1303908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Rays split at combiner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5200227" y="4487333"/>
            <a:ext cx="330200" cy="846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809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Process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2402957" y="2456230"/>
            <a:ext cx="5146159" cy="853040"/>
          </a:xfrm>
        </p:spPr>
        <p:txBody>
          <a:bodyPr/>
          <a:lstStyle/>
          <a:p>
            <a:pPr marL="0" indent="0">
              <a:buNone/>
            </a:pPr>
            <a:r>
              <a:rPr lang="en-US" sz="4200" dirty="0"/>
              <a:t>Define the Optical &amp; Mechanical Specifications</a:t>
            </a:r>
          </a:p>
        </p:txBody>
      </p:sp>
      <p:pic>
        <p:nvPicPr>
          <p:cNvPr id="152580" name="Picture 4" descr="C:\Users\daveh\AppData\Local\Microsoft\Windows\Temporary Internet Files\Content.IE5\RKX6ZKX0\MC90002348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097" y="318527"/>
            <a:ext cx="1503388" cy="1479618"/>
          </a:xfrm>
          <a:prstGeom prst="rect">
            <a:avLst/>
          </a:prstGeom>
          <a:noFill/>
        </p:spPr>
      </p:pic>
      <p:pic>
        <p:nvPicPr>
          <p:cNvPr id="1026" name="Picture 2" descr="C:\Users\dmh\AppData\Local\Microsoft\Windows\Temporary Internet Files\Content.IE5\6NQO29AQ\MC90038929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58" y="2516429"/>
            <a:ext cx="1230782" cy="182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579147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7609"/>
            <a:ext cx="7486650" cy="4867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LightTools Color Spatial Luminance Visualization</a:t>
            </a:r>
          </a:p>
        </p:txBody>
      </p:sp>
    </p:spTree>
    <p:extLst>
      <p:ext uri="{BB962C8B-B14F-4D97-AF65-F5344CB8AC3E}">
        <p14:creationId xmlns:p14="http://schemas.microsoft.com/office/powerpoint/2010/main" val="31732316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587"/>
            <a:ext cx="8229600" cy="48482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600" dirty="0"/>
              <a:t>How to model a windshield in CODE V</a:t>
            </a:r>
          </a:p>
          <a:p>
            <a:pPr>
              <a:spcBef>
                <a:spcPts val="0"/>
              </a:spcBef>
            </a:pPr>
            <a:endParaRPr lang="en-US" sz="2600" dirty="0"/>
          </a:p>
          <a:p>
            <a:pPr>
              <a:spcBef>
                <a:spcPts val="0"/>
              </a:spcBef>
            </a:pPr>
            <a:r>
              <a:rPr lang="en-US" sz="2600" dirty="0"/>
              <a:t>How to optimize to maintain clearances between optical bundles and components</a:t>
            </a:r>
          </a:p>
          <a:p>
            <a:pPr>
              <a:spcBef>
                <a:spcPts val="0"/>
              </a:spcBef>
            </a:pPr>
            <a:endParaRPr lang="en-US" sz="2600" dirty="0"/>
          </a:p>
          <a:p>
            <a:pPr>
              <a:spcBef>
                <a:spcPts val="0"/>
              </a:spcBef>
            </a:pPr>
            <a:r>
              <a:rPr lang="en-US" sz="2600" dirty="0"/>
              <a:t>How to use the Field Map feature (</a:t>
            </a:r>
            <a:r>
              <a:rPr lang="en-US" sz="2600" b="1" dirty="0">
                <a:solidFill>
                  <a:srgbClr val="4E2683"/>
                </a:solidFill>
              </a:rPr>
              <a:t>FMA</a:t>
            </a:r>
            <a:r>
              <a:rPr lang="en-US" sz="2600" dirty="0"/>
              <a:t>) to evaluate the field sampling for optimization &amp; visualize aberrations for non-symmetric systems</a:t>
            </a:r>
          </a:p>
          <a:p>
            <a:pPr marL="0" indent="0">
              <a:spcBef>
                <a:spcPts val="0"/>
              </a:spcBef>
              <a:buNone/>
            </a:pPr>
            <a:endParaRPr lang="en-US" sz="2600" dirty="0"/>
          </a:p>
          <a:p>
            <a:pPr>
              <a:spcBef>
                <a:spcPts val="0"/>
              </a:spcBef>
            </a:pPr>
            <a:r>
              <a:rPr lang="en-US" sz="2600" dirty="0"/>
              <a:t>How to analyze binocular (two eye) specifications</a:t>
            </a:r>
          </a:p>
        </p:txBody>
      </p:sp>
      <p:pic>
        <p:nvPicPr>
          <p:cNvPr id="1026" name="Picture 2" descr="C:\Users\daveh\AppData\Local\Microsoft\Windows\Temporary Internet Files\Content.IE5\RKX6ZKX0\MC90044630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436" y="95694"/>
            <a:ext cx="1089951" cy="109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1720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0"/>
            <a:ext cx="417195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832" y="245460"/>
            <a:ext cx="7985052" cy="987917"/>
          </a:xfrm>
        </p:spPr>
        <p:txBody>
          <a:bodyPr/>
          <a:lstStyle/>
          <a:p>
            <a:r>
              <a:rPr lang="en-US" dirty="0" smtClean="0"/>
              <a:t>Appendix: </a:t>
            </a:r>
            <a:r>
              <a:rPr lang="en-US" dirty="0" err="1" smtClean="0"/>
              <a:t>Telecentricity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881963"/>
            <a:ext cx="4170218" cy="424420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>
              <a:buNone/>
            </a:pP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67832" y="1190870"/>
            <a:ext cx="5552958" cy="43699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9863" indent="-169863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8275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4538" indent="-176213" algn="l" defTabSz="568325" rtl="0" eaLnBrk="1" latinLnBrk="0" hangingPunct="1">
              <a:spcBef>
                <a:spcPts val="600"/>
              </a:spcBef>
              <a:buFont typeface="Arial" pitchFamily="34" charset="0"/>
              <a:buChar char="–"/>
              <a:tabLst>
                <a:tab pos="803275" algn="l"/>
              </a:tabLst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1875" indent="-17462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1875" indent="-17303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4113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While not a requirement, we’d prefer </a:t>
            </a:r>
            <a:r>
              <a:rPr lang="en-US" sz="2600" dirty="0" err="1"/>
              <a:t>telecentric</a:t>
            </a:r>
            <a:r>
              <a:rPr lang="en-US" sz="2600" dirty="0"/>
              <a:t> imaging to avoid illumination issues with the display</a:t>
            </a:r>
          </a:p>
          <a:p>
            <a:pPr lvl="1"/>
            <a:r>
              <a:rPr lang="en-US" sz="2400" dirty="0"/>
              <a:t>Use custom macro </a:t>
            </a:r>
            <a:r>
              <a:rPr lang="en-US" sz="2400" b="1" dirty="0">
                <a:solidFill>
                  <a:srgbClr val="4E2683"/>
                </a:solidFill>
              </a:rPr>
              <a:t>TELECENTRICFFD.SEQ</a:t>
            </a:r>
            <a:r>
              <a:rPr lang="en-US" sz="2400" dirty="0"/>
              <a:t>  (available on the customer portal)</a:t>
            </a:r>
            <a:endParaRPr lang="en-US" sz="2200" dirty="0"/>
          </a:p>
          <a:p>
            <a:endParaRPr lang="en-US" sz="2600" dirty="0"/>
          </a:p>
          <a:p>
            <a:endParaRPr lang="en-US" sz="2200" dirty="0"/>
          </a:p>
          <a:p>
            <a:endParaRPr lang="en-US" sz="2600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7832" y="4038482"/>
            <a:ext cx="5161072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variation is significant, from about 0° to 44°, and of serious concern for a practical design.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Time did not allow this to be addressed but a solution would certainly add to the system complexity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790" y="2774248"/>
            <a:ext cx="2632056" cy="372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157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/>
          <a:lstStyle/>
          <a:p>
            <a:r>
              <a:rPr lang="en-US" dirty="0"/>
              <a:t>Optical Specifications: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44800" y="26590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3361968"/>
              </p:ext>
            </p:extLst>
          </p:nvPr>
        </p:nvGraphicFramePr>
        <p:xfrm>
          <a:off x="672280" y="947461"/>
          <a:ext cx="8033569" cy="552338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40140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195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366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Parameter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Target Value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75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Wavelengths (nm)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656.3 – 435.8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06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Field</a:t>
                      </a:r>
                      <a:r>
                        <a:rPr lang="en-US" sz="1600" baseline="0" dirty="0">
                          <a:effectLst/>
                          <a:latin typeface="+mn-lt"/>
                        </a:rPr>
                        <a:t> of View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cs typeface="Times New Roman"/>
                        </a:rPr>
                        <a:t>± 6° H x ± 4.5° V 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06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Eye Box (mm)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100 H x 80 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06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Display Size (mm) &amp; Pixel Density</a:t>
                      </a:r>
                      <a:r>
                        <a:rPr lang="en-US" sz="16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(similar to an iPhone 6 Plus)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+mn-lt"/>
                          <a:cs typeface="Times New Roman"/>
                        </a:rPr>
                        <a:t>± 61 H x ± 34 V    (Used:</a:t>
                      </a:r>
                      <a:r>
                        <a:rPr lang="en-US" sz="1600" baseline="0" dirty="0">
                          <a:effectLst/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+mn-lt"/>
                          <a:cs typeface="Times New Roman"/>
                        </a:rPr>
                        <a:t>± 45 H x ± 34 V)</a:t>
                      </a:r>
                      <a:r>
                        <a:rPr lang="en-US" sz="1600" baseline="0" dirty="0">
                          <a:effectLst/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+mn-lt"/>
                          <a:cs typeface="Times New Roman"/>
                        </a:rPr>
                        <a:t> 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1920 x 1080 at 64 </a:t>
                      </a:r>
                      <a:r>
                        <a:rPr lang="el-GR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μ</a:t>
                      </a: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 pitch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06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Display 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~ 0.12</a:t>
                      </a:r>
                      <a:r>
                        <a:rPr lang="en-US" sz="16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(f/4.3) (based on optical invariant)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142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Eye pupil (mm)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06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</a:rPr>
                        <a:t>Interpupillary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Distance</a:t>
                      </a:r>
                      <a:r>
                        <a:rPr lang="en-US" sz="1600" baseline="0" dirty="0">
                          <a:effectLst/>
                          <a:latin typeface="+mn-lt"/>
                        </a:rPr>
                        <a:t> (mm)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56 – 72 (average 64)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06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RMS Spot Sizes (arc</a:t>
                      </a:r>
                      <a:r>
                        <a:rPr lang="en-US" sz="1600" baseline="0" dirty="0">
                          <a:effectLst/>
                          <a:latin typeface="+mn-lt"/>
                        </a:rPr>
                        <a:t> minutes)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cs typeface="Times New Roman"/>
                        </a:rPr>
                        <a:t>&lt; 3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06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Max Distortion (%)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&lt; </a:t>
                      </a:r>
                      <a:r>
                        <a:rPr lang="en-US" sz="1600" dirty="0" smtClean="0">
                          <a:effectLst/>
                          <a:latin typeface="+mn-lt"/>
                        </a:rPr>
                        <a:t>5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06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Focus Distance (diopters)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0.167 (i.e., 6-meters,</a:t>
                      </a:r>
                      <a:r>
                        <a:rPr lang="en-US" sz="1600" b="1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forces positive accommodation</a:t>
                      </a:r>
                      <a:endParaRPr lang="en-US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06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Convergence</a:t>
                      </a:r>
                      <a:r>
                        <a:rPr lang="en-US" sz="1600" baseline="0" dirty="0">
                          <a:effectLst/>
                          <a:latin typeface="+mn-lt"/>
                        </a:rPr>
                        <a:t> Disparity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(degree)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&lt; 1 (~0.25</a:t>
                      </a:r>
                      <a:r>
                        <a:rPr lang="en-US" sz="1600" b="1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diopter at a focus of 0.167d)</a:t>
                      </a:r>
                      <a:endParaRPr lang="en-US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306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Dipvergence</a:t>
                      </a: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(arc</a:t>
                      </a:r>
                      <a:r>
                        <a:rPr lang="en-US" sz="16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minutes)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&lt; 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306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Field curvature (diopters)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&lt;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306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Astigmatism (diopters)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&lt; 0.25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300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/>
              <a:t>Packaging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45" y="1533236"/>
            <a:ext cx="6309928" cy="364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6363856" y="942110"/>
            <a:ext cx="2687778" cy="5092205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200" dirty="0"/>
              <a:t>Utilize CAD import &amp; measurement tools to determine:</a:t>
            </a:r>
          </a:p>
          <a:p>
            <a:pPr marL="573088" lvl="1" indent="-284163">
              <a:spcBef>
                <a:spcPts val="1800"/>
              </a:spcBef>
            </a:pPr>
            <a:r>
              <a:rPr lang="en-US" sz="2000" dirty="0" err="1"/>
              <a:t>Eyebox</a:t>
            </a:r>
            <a:r>
              <a:rPr lang="en-US" sz="2000" dirty="0"/>
              <a:t> to windshield distance</a:t>
            </a:r>
          </a:p>
          <a:p>
            <a:pPr marL="573088" lvl="1" indent="-284163">
              <a:spcBef>
                <a:spcPts val="1800"/>
              </a:spcBef>
            </a:pPr>
            <a:r>
              <a:rPr lang="en-US" sz="2000" dirty="0"/>
              <a:t>Approximate angle of incidence on windshield</a:t>
            </a:r>
          </a:p>
          <a:p>
            <a:pPr marL="573088" lvl="1" indent="-284163">
              <a:spcBef>
                <a:spcPts val="1800"/>
              </a:spcBef>
            </a:pPr>
            <a:r>
              <a:rPr lang="en-US" sz="2000" dirty="0"/>
              <a:t>Windshield to dashboard distance</a:t>
            </a:r>
          </a:p>
        </p:txBody>
      </p:sp>
    </p:spTree>
    <p:extLst>
      <p:ext uri="{BB962C8B-B14F-4D97-AF65-F5344CB8AC3E}">
        <p14:creationId xmlns:p14="http://schemas.microsoft.com/office/powerpoint/2010/main" val="968012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74"/>
            <a:ext cx="7375236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Packaging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450602" y="1077686"/>
            <a:ext cx="8416508" cy="5029516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800" dirty="0"/>
              <a:t>Under the dashboard, we’ll need to keep the systems as compact as possible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We’ll consider folded geometries</a:t>
            </a:r>
            <a:endParaRPr lang="en-US" sz="2400" dirty="0"/>
          </a:p>
          <a:p>
            <a:pPr lvl="1">
              <a:spcBef>
                <a:spcPts val="1800"/>
              </a:spcBef>
            </a:pPr>
            <a:endParaRPr lang="en-US" sz="2400" dirty="0"/>
          </a:p>
          <a:p>
            <a:pPr lvl="1">
              <a:spcBef>
                <a:spcPts val="1800"/>
              </a:spcBef>
            </a:pPr>
            <a:endParaRPr lang="en-US" sz="2400" dirty="0"/>
          </a:p>
          <a:p>
            <a:pPr lvl="1">
              <a:spcBef>
                <a:spcPts val="1800"/>
              </a:spcBef>
            </a:pPr>
            <a:endParaRPr lang="en-US" sz="2400" dirty="0"/>
          </a:p>
          <a:p>
            <a:pPr lvl="1">
              <a:spcBef>
                <a:spcPts val="1800"/>
              </a:spcBef>
            </a:pPr>
            <a:endParaRPr lang="en-US" sz="2400" dirty="0"/>
          </a:p>
          <a:p>
            <a:pPr eaLnBrk="1" hangingPunct="1">
              <a:spcBef>
                <a:spcPts val="1800"/>
              </a:spcBef>
            </a:pP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12084">
            <a:off x="1107337" y="3508744"/>
            <a:ext cx="2572902" cy="250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80861">
            <a:off x="4682244" y="3411777"/>
            <a:ext cx="2939867" cy="26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839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/>
          <a:lstStyle/>
          <a:p>
            <a:r>
              <a:rPr lang="en-US" dirty="0"/>
              <a:t>Packaging Specifications: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44800" y="26590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1042576"/>
              </p:ext>
            </p:extLst>
          </p:nvPr>
        </p:nvGraphicFramePr>
        <p:xfrm>
          <a:off x="672280" y="1594911"/>
          <a:ext cx="8033569" cy="327822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40140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195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366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Parameter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Target Value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75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Beamsplitter</a:t>
                      </a: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/Combiner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Windshield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06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Below Dashboard</a:t>
                      </a:r>
                      <a:r>
                        <a:rPr lang="en-US" sz="1600" baseline="0" dirty="0">
                          <a:effectLst/>
                          <a:latin typeface="+mn-lt"/>
                        </a:rPr>
                        <a:t> limits (mm)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cs typeface="Times New Roman"/>
                        </a:rPr>
                        <a:t>Minimize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06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Tilt of Windshield from Vertical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(from CAD model)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50°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06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Angle of incidence on Windshield  (from CAD model)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~ 60°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06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Distance from Windshield to </a:t>
                      </a:r>
                      <a:r>
                        <a:rPr lang="en-US" sz="16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Eyebox</a:t>
                      </a: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(mm -</a:t>
                      </a:r>
                      <a:r>
                        <a:rPr lang="en-US" sz="16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from CAD model)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700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06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Distance from Dashboard to Windshield (mm -</a:t>
                      </a:r>
                      <a:r>
                        <a:rPr lang="en-US" sz="16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from CAD model)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8957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Process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2541181" y="2526487"/>
            <a:ext cx="4423145" cy="1867231"/>
          </a:xfrm>
        </p:spPr>
        <p:txBody>
          <a:bodyPr/>
          <a:lstStyle/>
          <a:p>
            <a:pPr marL="0" indent="0" algn="ctr">
              <a:buNone/>
            </a:pPr>
            <a:r>
              <a:rPr lang="en-US" sz="4200" dirty="0"/>
              <a:t>Modeling the Windshield</a:t>
            </a:r>
          </a:p>
          <a:p>
            <a:pPr marL="0" indent="0" algn="ctr">
              <a:buNone/>
            </a:pPr>
            <a:endParaRPr lang="en-US" sz="3400" dirty="0"/>
          </a:p>
        </p:txBody>
      </p:sp>
      <p:pic>
        <p:nvPicPr>
          <p:cNvPr id="152580" name="Picture 4" descr="C:\Users\daveh\AppData\Local\Microsoft\Windows\Temporary Internet Files\Content.IE5\RKX6ZKX0\MC90002348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097" y="318527"/>
            <a:ext cx="1503388" cy="1479618"/>
          </a:xfrm>
          <a:prstGeom prst="rect">
            <a:avLst/>
          </a:prstGeom>
          <a:noFill/>
        </p:spPr>
      </p:pic>
      <p:pic>
        <p:nvPicPr>
          <p:cNvPr id="2050" name="Picture 2" descr="C:\Users\dmh\AppData\Local\Microsoft\Windows\Temporary Internet Files\Content.IE5\26UW3KCJ\MC90038929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47" y="2526487"/>
            <a:ext cx="1817827" cy="18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71124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Synopsys Default Template">
  <a:themeElements>
    <a:clrScheme name="Synopsys Default Color Palette (Vibrant)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F2683"/>
      </a:accent1>
      <a:accent2>
        <a:srgbClr val="F69008"/>
      </a:accent2>
      <a:accent3>
        <a:srgbClr val="46AA42"/>
      </a:accent3>
      <a:accent4>
        <a:srgbClr val="C41300"/>
      </a:accent4>
      <a:accent5>
        <a:srgbClr val="BCBCBC"/>
      </a:accent5>
      <a:accent6>
        <a:srgbClr val="0072AC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1_Synopsys Default Template" id="{369E2388-E056-45F9-A8B4-F865C10E3381}" vid="{125CD06B-9612-4521-8234-3C6487C9B0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95154EF9643247A4B9B5F4B6442AD5" ma:contentTypeVersion="0" ma:contentTypeDescription="Create a new document." ma:contentTypeScope="" ma:versionID="8c0afe46f9daa7580cfec7b5dfecc5d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3F1AB0-F441-4193-A59D-51FDA1EC136C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D794B7E-E828-4281-AFD4-CDF8B443B6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F0A9CF0-106B-4075-9230-2298C1679D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CodeV_2015 PowerPoint Template</Template>
  <TotalTime>14299</TotalTime>
  <Words>2302</Words>
  <Application>Microsoft Office PowerPoint</Application>
  <PresentationFormat>Affichage à l'écran (4:3)</PresentationFormat>
  <Paragraphs>421</Paragraphs>
  <Slides>42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3" baseType="lpstr">
      <vt:lpstr>1_Synopsys Default Template</vt:lpstr>
      <vt:lpstr>Case Study: Automotive HUD </vt:lpstr>
      <vt:lpstr>Why Are Automotive HUDs Interesting?</vt:lpstr>
      <vt:lpstr>Goals for this Case Study</vt:lpstr>
      <vt:lpstr>Design Process</vt:lpstr>
      <vt:lpstr>Optical Specifications:</vt:lpstr>
      <vt:lpstr>Packaging</vt:lpstr>
      <vt:lpstr>Packaging</vt:lpstr>
      <vt:lpstr>Packaging Specifications:</vt:lpstr>
      <vt:lpstr>Design Process</vt:lpstr>
      <vt:lpstr>Windshield</vt:lpstr>
      <vt:lpstr>Windshield Footprint</vt:lpstr>
      <vt:lpstr>Creating the Sag Map</vt:lpstr>
      <vt:lpstr>Design Process</vt:lpstr>
      <vt:lpstr>Similar to Eyepieces, HUDs can be designed in one of two orientations</vt:lpstr>
      <vt:lpstr>Step 1: Get correct relationship among the Eyebox, Windshield, and Dashboard</vt:lpstr>
      <vt:lpstr>Step 2: Design an “in-line” reflective or refractive system</vt:lpstr>
      <vt:lpstr>Windshield Challenges</vt:lpstr>
      <vt:lpstr>Windshield Analysis Results: Full Eyebox</vt:lpstr>
      <vt:lpstr>Windshield Analysis Results:  Real Eye Pupil </vt:lpstr>
      <vt:lpstr>Step 3: Come up with a different approach!</vt:lpstr>
      <vt:lpstr>Design Process</vt:lpstr>
      <vt:lpstr>Variables &amp; Constraints</vt:lpstr>
      <vt:lpstr>User-defined constraints (UDCs) for clearances</vt:lpstr>
      <vt:lpstr>Optimization Strategy</vt:lpstr>
      <vt:lpstr>Verify Adequate Field Sampling</vt:lpstr>
      <vt:lpstr>Design Process</vt:lpstr>
      <vt:lpstr>System Evaluation</vt:lpstr>
      <vt:lpstr>What aberrations dominate?</vt:lpstr>
      <vt:lpstr>What aberrations dominate?</vt:lpstr>
      <vt:lpstr>What aberrations dominate?</vt:lpstr>
      <vt:lpstr>Distortion</vt:lpstr>
      <vt:lpstr>Design Process</vt:lpstr>
      <vt:lpstr>Reverse the System </vt:lpstr>
      <vt:lpstr>Convergence Disparity &amp; Dipvergence</vt:lpstr>
      <vt:lpstr>With the system flipped, we can easily model and analyze the performance for both eyes</vt:lpstr>
      <vt:lpstr>Macro-PLUS to the rescue!</vt:lpstr>
      <vt:lpstr>Example Output</vt:lpstr>
      <vt:lpstr>Final Performance:</vt:lpstr>
      <vt:lpstr>With LightTools, the view through the HUD can be simulated</vt:lpstr>
      <vt:lpstr>LightTools Color Spatial Luminance Visualization</vt:lpstr>
      <vt:lpstr> Lessons Learned</vt:lpstr>
      <vt:lpstr>Appendix: Telecentricity</vt:lpstr>
    </vt:vector>
  </TitlesOfParts>
  <Company>Synopsys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synopsys</dc:creator>
  <cp:lastModifiedBy>Hajjar Rania</cp:lastModifiedBy>
  <cp:revision>324</cp:revision>
  <cp:lastPrinted>2015-06-06T00:09:05Z</cp:lastPrinted>
  <dcterms:created xsi:type="dcterms:W3CDTF">2013-10-17T23:13:17Z</dcterms:created>
  <dcterms:modified xsi:type="dcterms:W3CDTF">2016-05-31T14:04:31Z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0x010100BD95154EF9643247A4B9B5F4B6442AD5</vt:lpwstr>
  </property>
</Properties>
</file>