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2" r:id="rId2"/>
    <p:sldMasterId id="2147483660" r:id="rId3"/>
  </p:sldMasterIdLst>
  <p:notesMasterIdLst>
    <p:notesMasterId r:id="rId10"/>
  </p:notesMasterIdLst>
  <p:handoutMasterIdLst>
    <p:handoutMasterId r:id="rId11"/>
  </p:handoutMasterIdLst>
  <p:sldIdLst>
    <p:sldId id="265" r:id="rId4"/>
    <p:sldId id="280" r:id="rId5"/>
    <p:sldId id="282" r:id="rId6"/>
    <p:sldId id="284" r:id="rId7"/>
    <p:sldId id="287" r:id="rId8"/>
    <p:sldId id="286" r:id="rId9"/>
  </p:sldIdLst>
  <p:sldSz cx="9144000" cy="6858000" type="screen4x3"/>
  <p:notesSz cx="9144000" cy="6858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2C20"/>
    <a:srgbClr val="EC74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9" d="100"/>
          <a:sy n="79" d="100"/>
        </p:scale>
        <p:origin x="-90" y="-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093CC5E-51A7-4F56-A63F-0298206DDD9E}" type="datetime1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860B2AE8-5A72-4A4B-8B01-76FD6A3D8D0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1623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A1BE4D13-D114-4BFE-A3F4-10CC0454F5BE}" type="datetime1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1F839C96-23B1-4377-BF25-7464F6F7A2A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3970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FF6457-A6D4-4589-81EE-89FA5DBEBD83}" type="slidenum">
              <a:rPr lang="fr-FR" smtClean="0">
                <a:ea typeface="ＭＳ Ｐゴシック" pitchFamily="34" charset="-128"/>
              </a:rPr>
              <a:pPr/>
              <a:t>1</a:t>
            </a:fld>
            <a:endParaRPr lang="fr-FR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393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FF6457-A6D4-4589-81EE-89FA5DBEBD83}" type="slidenum">
              <a:rPr lang="fr-FR" smtClean="0">
                <a:ea typeface="ＭＳ Ｐゴシック" pitchFamily="34" charset="-128"/>
              </a:rPr>
              <a:pPr/>
              <a:t>2</a:t>
            </a:fld>
            <a:endParaRPr lang="fr-FR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0438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FF6457-A6D4-4589-81EE-89FA5DBEBD83}" type="slidenum">
              <a:rPr lang="fr-FR" smtClean="0">
                <a:ea typeface="ＭＳ Ｐゴシック" pitchFamily="34" charset="-128"/>
              </a:rPr>
              <a:pPr/>
              <a:t>3</a:t>
            </a:fld>
            <a:endParaRPr lang="fr-FR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4795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FF6457-A6D4-4589-81EE-89FA5DBEBD83}" type="slidenum">
              <a:rPr lang="fr-FR" smtClean="0">
                <a:ea typeface="ＭＳ Ｐゴシック" pitchFamily="34" charset="-128"/>
              </a:rPr>
              <a:pPr/>
              <a:t>4</a:t>
            </a:fld>
            <a:endParaRPr lang="fr-FR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1654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FF6457-A6D4-4589-81EE-89FA5DBEBD83}" type="slidenum">
              <a:rPr lang="fr-FR" smtClean="0">
                <a:ea typeface="ＭＳ Ｐゴシック" pitchFamily="34" charset="-128"/>
              </a:rPr>
              <a:pPr/>
              <a:t>5</a:t>
            </a:fld>
            <a:endParaRPr lang="fr-FR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8044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FF6457-A6D4-4589-81EE-89FA5DBEBD83}" type="slidenum">
              <a:rPr lang="fr-FR" smtClean="0">
                <a:ea typeface="ＭＳ Ｐゴシック" pitchFamily="34" charset="-128"/>
              </a:rPr>
              <a:pPr/>
              <a:t>6</a:t>
            </a:fld>
            <a:endParaRPr lang="fr-FR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4889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lang="fr-FR" sz="1600"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8A6B-64D6-482D-ABF0-7B9DA1C05CDC}" type="datetime1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BB49B-68EF-43A2-8753-D860F98E858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F81B6-EAE5-4101-AD58-017CF6C1F948}" type="datetime1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C991C-FD64-4E4A-A61A-5612482BBE0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A895E-89BA-4050-A280-6D9D7ED9585B}" type="datetime1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EEFF-C2C7-438F-8DAE-AC9217CC20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2E544-5CDF-457A-A63A-8813FBFD007E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454EF-40F9-45E0-823D-F11FA7B2394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2E544-5CDF-457A-A63A-8813FBFD007E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033FA-DC86-42A4-9370-F2B539C13E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2E544-5CDF-457A-A63A-8813FBFD007E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CD3E7-5F54-43DA-A7F3-2895CD7793D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2E544-5CDF-457A-A63A-8813FBFD007E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67E62-2A56-4474-86B6-0FB9FDEB78B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2E544-5CDF-457A-A63A-8813FBFD007E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415E-9D75-4E65-A278-BFD47AF9F7F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2E544-5CDF-457A-A63A-8813FBFD007E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82D92-D4E5-4E27-A905-70858757C37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2E544-5CDF-457A-A63A-8813FBFD007E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00016-AB63-4D6B-8AE3-99FF8557D01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2E544-5CDF-457A-A63A-8813FBFD007E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D7455-5D5C-4C75-8466-B0EDB32EC1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6C813-665F-4D07-8F0A-2EA75811CA13}" type="datetime1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EF75C-7F6D-4E8C-9A8D-977D05EC1F6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2E544-5CDF-457A-A63A-8813FBFD007E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5D41E-A02C-4BFD-ACD1-14A66F68107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2E544-5CDF-457A-A63A-8813FBFD007E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4BFC3-4C4E-4D47-BFA7-9A5F125B117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2E544-5CDF-457A-A63A-8813FBFD007E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6F57E-63DB-4287-8B99-A4BF0FF5F3A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F465D-04E9-463C-A67E-EB7855697A96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614A2-AAA2-4C4B-8071-EA5C952BA2C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F465D-04E9-463C-A67E-EB7855697A96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C76E3-2F23-441D-BE67-665468BBB3D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F465D-04E9-463C-A67E-EB7855697A96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6717E-E14E-4245-BA4C-3F924EAC400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F465D-04E9-463C-A67E-EB7855697A96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E2B68-5160-4A01-BF48-8A76390C3FC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F465D-04E9-463C-A67E-EB7855697A96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EBCC5-DF34-4E51-BB76-C308B9AB40B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F465D-04E9-463C-A67E-EB7855697A96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002CE-1818-4AD8-BC9A-7E37F2E9CC5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F465D-04E9-463C-A67E-EB7855697A96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801A8-ED48-4216-A184-99190D301F1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CF786-96A2-4CE9-9ED1-C7A06A00F592}" type="datetime1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604DB-CD51-42B9-8FCC-A3BB00D59B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F465D-04E9-463C-A67E-EB7855697A96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DBB26-6DED-4706-8C69-C158DE4B61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F465D-04E9-463C-A67E-EB7855697A96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26884-19B8-45E2-9E89-CABACEB3A40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F465D-04E9-463C-A67E-EB7855697A96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248C8-7DA1-42C1-A8C1-9889B142CC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F465D-04E9-463C-A67E-EB7855697A96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7A844-6FE9-4D1A-9D8E-65F6117045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FD214-B704-4B5A-BA98-5F69499C3E77}" type="datetime1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14D82-99D2-4653-AFBC-E7D838A2F8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61DA6-28E0-491C-B018-5740A3BD6170}" type="datetime1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54065-1FC9-4545-B8BA-AECAE5092DE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285C7-F2C8-4871-A737-D11C294AEE12}" type="datetime1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68713-55E2-4EB4-94E6-F7F16AF9C06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6F4D1-F0ED-46A8-87C3-B189084D7445}" type="datetime1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94D81-8F12-43C1-AC9C-AF14D382BB2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72AC7-5946-4459-8DE7-51E0345B680C}" type="datetime1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56F6D-001F-4B0A-A427-F9230A48851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ADEF2-8BAA-4C07-95B2-0EEAED85976B}" type="datetime1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5D115-B7A4-45E2-938A-52A00AAF215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10A1DC1-6170-4294-AFFE-DC80A452399A}" type="datetime1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8B0F0D-2A0D-4573-B8C8-1654917206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1F62E544-5CDF-457A-A63A-8813FBFD007E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C03F4C-AB7E-4523-A0CB-74BAFB7F4D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2053" name="Image 3" descr="Fond pour ppt 6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-15875" y="0"/>
            <a:ext cx="9175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307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CEF465D-04E9-463C-A67E-EB7855697A96}" type="datetimeFigureOut">
              <a:rPr lang="fr-FR"/>
              <a:pPr>
                <a:defRPr/>
              </a:pPr>
              <a:t>31/05/2016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FC4F78-9962-458B-BD52-9128B24F468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 3" descr="Fond pour ppt 6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1750" y="0"/>
            <a:ext cx="9175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ZoneTexte 5"/>
          <p:cNvSpPr txBox="1">
            <a:spLocks noChangeArrowheads="1"/>
          </p:cNvSpPr>
          <p:nvPr/>
        </p:nvSpPr>
        <p:spPr bwMode="auto">
          <a:xfrm>
            <a:off x="546100" y="1657350"/>
            <a:ext cx="8340725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latin typeface="Calibri" pitchFamily="34" charset="0"/>
              </a:rPr>
              <a:t> </a:t>
            </a:r>
          </a:p>
          <a:p>
            <a:endParaRPr lang="fr-FR" sz="1700" b="1" baseline="30000"/>
          </a:p>
          <a:p>
            <a:endParaRPr lang="fr-FR" sz="2000" baseline="30000"/>
          </a:p>
        </p:txBody>
      </p:sp>
      <p:sp>
        <p:nvSpPr>
          <p:cNvPr id="6150" name="ZoneTexte 10"/>
          <p:cNvSpPr txBox="1">
            <a:spLocks noChangeArrowheads="1"/>
          </p:cNvSpPr>
          <p:nvPr/>
        </p:nvSpPr>
        <p:spPr bwMode="auto">
          <a:xfrm>
            <a:off x="382137" y="1869743"/>
            <a:ext cx="850468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/>
                </a:solidFill>
                <a:latin typeface="Calibri" pitchFamily="34" charset="0"/>
              </a:rPr>
              <a:t>Journée thématique Calcul Optique </a:t>
            </a:r>
          </a:p>
          <a:p>
            <a:pPr algn="ctr"/>
            <a:r>
              <a:rPr lang="fr-FR" sz="2800" b="1" dirty="0" smtClean="0">
                <a:solidFill>
                  <a:schemeClr val="tx2"/>
                </a:solidFill>
                <a:latin typeface="Calibri" pitchFamily="34" charset="0"/>
              </a:rPr>
              <a:t>3ème journée d’étude du Club Calcul Optique de la SFO </a:t>
            </a:r>
          </a:p>
          <a:p>
            <a:pPr algn="ctr"/>
            <a:endParaRPr lang="fr-FR" sz="2800" b="1" dirty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fr-FR" sz="2600" b="1" dirty="0" smtClean="0">
                <a:solidFill>
                  <a:schemeClr val="tx2"/>
                </a:solidFill>
                <a:latin typeface="Calibri" pitchFamily="34" charset="0"/>
              </a:rPr>
              <a:t>Conception </a:t>
            </a:r>
            <a:r>
              <a:rPr lang="fr-FR" sz="2600" b="1" dirty="0">
                <a:solidFill>
                  <a:schemeClr val="tx2"/>
                </a:solidFill>
                <a:latin typeface="Calibri" pitchFamily="34" charset="0"/>
              </a:rPr>
              <a:t>de systèmes utilisant des « Surface FreeForm » :</a:t>
            </a:r>
            <a:endParaRPr lang="en-US" sz="2600" b="1" dirty="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fr-FR" sz="2800" b="1" dirty="0">
                <a:solidFill>
                  <a:schemeClr val="tx2"/>
                </a:solidFill>
                <a:latin typeface="Calibri" pitchFamily="34" charset="0"/>
              </a:rPr>
              <a:t> calcul, fabrication, tolérancement, contrôles de formes</a:t>
            </a:r>
            <a:endParaRPr lang="en-US" sz="2800" b="1" dirty="0">
              <a:solidFill>
                <a:schemeClr val="tx2"/>
              </a:solidFill>
              <a:latin typeface="Calibri" pitchFamily="34" charset="0"/>
            </a:endParaRPr>
          </a:p>
          <a:p>
            <a:endParaRPr lang="en-US" sz="2800" b="1" dirty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fr-FR" sz="28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fr-FR" sz="2400" b="1" dirty="0" smtClean="0">
                <a:solidFill>
                  <a:schemeClr val="tx2"/>
                </a:solidFill>
                <a:latin typeface="Calibri" pitchFamily="34" charset="0"/>
              </a:rPr>
              <a:t>18 mai 2016, Institut d’Optique </a:t>
            </a:r>
            <a:r>
              <a:rPr lang="fr-FR" sz="2400" b="1" dirty="0" err="1" smtClean="0">
                <a:solidFill>
                  <a:schemeClr val="tx2"/>
                </a:solidFill>
                <a:latin typeface="Calibri" pitchFamily="34" charset="0"/>
              </a:rPr>
              <a:t>Graduate</a:t>
            </a:r>
            <a:r>
              <a:rPr lang="fr-FR" sz="2400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2400" b="1" dirty="0" err="1" smtClean="0">
                <a:solidFill>
                  <a:schemeClr val="tx2"/>
                </a:solidFill>
                <a:latin typeface="Calibri" pitchFamily="34" charset="0"/>
              </a:rPr>
              <a:t>School</a:t>
            </a:r>
            <a:r>
              <a:rPr lang="fr-FR" sz="2400" b="1" dirty="0" smtClean="0">
                <a:solidFill>
                  <a:schemeClr val="tx2"/>
                </a:solidFill>
                <a:latin typeface="Calibri" pitchFamily="34" charset="0"/>
              </a:rPr>
              <a:t> 	</a:t>
            </a:r>
          </a:p>
          <a:p>
            <a:endParaRPr lang="fr-FR" sz="3200" b="1" dirty="0">
              <a:solidFill>
                <a:schemeClr val="tx2"/>
              </a:solidFill>
              <a:latin typeface="Calibri" pitchFamily="34" charset="0"/>
            </a:endParaRPr>
          </a:p>
          <a:p>
            <a:endParaRPr lang="fr-FR" sz="1200" dirty="0">
              <a:latin typeface="Calibri" pitchFamily="34" charset="0"/>
            </a:endParaRPr>
          </a:p>
        </p:txBody>
      </p:sp>
      <p:pic>
        <p:nvPicPr>
          <p:cNvPr id="6151" name="Picture 6" descr="C:\Users\barbier\Desktop\PARTAGER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C2C7DA"/>
              </a:clrFrom>
              <a:clrTo>
                <a:srgbClr val="C2C7D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5" y="0"/>
            <a:ext cx="19510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ZoneTexte 4"/>
          <p:cNvSpPr txBox="1">
            <a:spLocks noChangeArrowheads="1"/>
          </p:cNvSpPr>
          <p:nvPr/>
        </p:nvSpPr>
        <p:spPr bwMode="auto">
          <a:xfrm>
            <a:off x="-12700" y="965200"/>
            <a:ext cx="19256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b="1">
                <a:solidFill>
                  <a:srgbClr val="C00000"/>
                </a:solidFill>
                <a:latin typeface="Calibri" pitchFamily="34" charset="0"/>
              </a:rPr>
              <a:t>Partager   </a:t>
            </a:r>
            <a:endParaRPr lang="fr-FR" sz="24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 3" descr="Fond pour ppt 6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5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ZoneTexte 5"/>
          <p:cNvSpPr txBox="1">
            <a:spLocks noChangeArrowheads="1"/>
          </p:cNvSpPr>
          <p:nvPr/>
        </p:nvSpPr>
        <p:spPr bwMode="auto">
          <a:xfrm>
            <a:off x="546100" y="1657350"/>
            <a:ext cx="8340725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latin typeface="Calibri" pitchFamily="34" charset="0"/>
              </a:rPr>
              <a:t> </a:t>
            </a:r>
          </a:p>
          <a:p>
            <a:endParaRPr lang="fr-FR" sz="1700" b="1" baseline="30000"/>
          </a:p>
          <a:p>
            <a:endParaRPr lang="fr-FR" sz="2000" baseline="30000"/>
          </a:p>
        </p:txBody>
      </p:sp>
      <p:sp>
        <p:nvSpPr>
          <p:cNvPr id="6150" name="ZoneTexte 10"/>
          <p:cNvSpPr txBox="1">
            <a:spLocks noChangeArrowheads="1"/>
          </p:cNvSpPr>
          <p:nvPr/>
        </p:nvSpPr>
        <p:spPr bwMode="auto">
          <a:xfrm>
            <a:off x="382137" y="1869743"/>
            <a:ext cx="8504688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tx2"/>
                </a:solidFill>
                <a:latin typeface="Calibri" pitchFamily="34" charset="0"/>
              </a:rPr>
              <a:t>But </a:t>
            </a:r>
            <a:r>
              <a:rPr lang="fr-FR" sz="3600" b="1" dirty="0">
                <a:solidFill>
                  <a:schemeClr val="tx2"/>
                </a:solidFill>
                <a:latin typeface="Calibri" pitchFamily="34" charset="0"/>
              </a:rPr>
              <a:t>de cette </a:t>
            </a:r>
            <a:r>
              <a:rPr lang="fr-FR" sz="3600" b="1" dirty="0" smtClean="0">
                <a:solidFill>
                  <a:schemeClr val="tx2"/>
                </a:solidFill>
                <a:latin typeface="Calibri" pitchFamily="34" charset="0"/>
              </a:rPr>
              <a:t>journée</a:t>
            </a:r>
            <a:endParaRPr lang="fr-FR" sz="3600" b="1" dirty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fr-FR" sz="2800" b="1" dirty="0">
                <a:solidFill>
                  <a:schemeClr val="tx2"/>
                </a:solidFill>
                <a:latin typeface="Calibri" pitchFamily="34" charset="0"/>
              </a:rPr>
              <a:t>Réunir les « calculateurs opticiens francophones »</a:t>
            </a:r>
          </a:p>
          <a:p>
            <a:pPr algn="ctr"/>
            <a:endParaRPr lang="fr-FR" sz="28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fr-FR" sz="2800" b="1" dirty="0" smtClean="0">
                <a:solidFill>
                  <a:schemeClr val="tx2"/>
                </a:solidFill>
                <a:latin typeface="Calibri" pitchFamily="34" charset="0"/>
              </a:rPr>
              <a:t>Pour mémoire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tx2"/>
                </a:solidFill>
                <a:latin typeface="Calibri" pitchFamily="34" charset="0"/>
              </a:rPr>
              <a:t>Genèse de cette journée ,Partenariat </a:t>
            </a:r>
            <a:r>
              <a:rPr lang="fr-FR" sz="2000" b="1" dirty="0">
                <a:solidFill>
                  <a:schemeClr val="tx2"/>
                </a:solidFill>
                <a:latin typeface="Calibri" pitchFamily="34" charset="0"/>
              </a:rPr>
              <a:t>avec Tina </a:t>
            </a:r>
            <a:r>
              <a:rPr lang="fr-FR" sz="2000" b="1" dirty="0" err="1">
                <a:solidFill>
                  <a:schemeClr val="tx2"/>
                </a:solidFill>
                <a:latin typeface="Calibri" pitchFamily="34" charset="0"/>
              </a:rPr>
              <a:t>Kidger</a:t>
            </a:r>
            <a:r>
              <a:rPr lang="fr-FR" sz="2000" b="1" dirty="0">
                <a:solidFill>
                  <a:schemeClr val="tx2"/>
                </a:solidFill>
                <a:latin typeface="Calibri" pitchFamily="34" charset="0"/>
              </a:rPr>
              <a:t> en UK  et SP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2000" b="1" dirty="0" smtClean="0">
                <a:solidFill>
                  <a:schemeClr val="tx2"/>
                </a:solidFill>
                <a:latin typeface="Calibri" pitchFamily="34" charset="0"/>
              </a:rPr>
              <a:t>Autre Réunions </a:t>
            </a:r>
            <a:r>
              <a:rPr lang="fr-FR" sz="2000" b="1" dirty="0">
                <a:solidFill>
                  <a:schemeClr val="tx2"/>
                </a:solidFill>
                <a:latin typeface="Calibri" pitchFamily="34" charset="0"/>
              </a:rPr>
              <a:t>DGA0, SPIE OSD, IODS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2000" b="1" dirty="0">
                <a:solidFill>
                  <a:schemeClr val="tx2"/>
                </a:solidFill>
                <a:latin typeface="Calibri" pitchFamily="34" charset="0"/>
              </a:rPr>
              <a:t>En France : Workshop </a:t>
            </a:r>
            <a:r>
              <a:rPr lang="fr-FR" sz="2000" b="1" dirty="0" smtClean="0">
                <a:solidFill>
                  <a:schemeClr val="tx2"/>
                </a:solidFill>
                <a:latin typeface="Calibri" pitchFamily="34" charset="0"/>
              </a:rPr>
              <a:t>CNES , ICSO</a:t>
            </a:r>
            <a:endParaRPr lang="fr-FR" sz="2000" b="1" dirty="0">
              <a:solidFill>
                <a:schemeClr val="tx2"/>
              </a:solidFill>
              <a:latin typeface="Calibri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r-FR" sz="2000" b="1" dirty="0">
                <a:solidFill>
                  <a:schemeClr val="tx2"/>
                </a:solidFill>
                <a:latin typeface="Calibri" pitchFamily="34" charset="0"/>
              </a:rPr>
              <a:t>Projet  porté par la SFO ( depuis 2010</a:t>
            </a:r>
            <a:r>
              <a:rPr lang="fr-FR" sz="2000" b="1" dirty="0" smtClean="0">
                <a:solidFill>
                  <a:schemeClr val="tx2"/>
                </a:solidFill>
                <a:latin typeface="Calibri" pitchFamily="34" charset="0"/>
              </a:rPr>
              <a:t>)</a:t>
            </a:r>
            <a:endParaRPr lang="fr-FR" sz="28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r-FR" sz="2000" b="1" dirty="0" smtClean="0">
                <a:solidFill>
                  <a:schemeClr val="tx2"/>
                </a:solidFill>
                <a:latin typeface="Calibri" pitchFamily="34" charset="0"/>
              </a:rPr>
              <a:t>…</a:t>
            </a:r>
          </a:p>
          <a:p>
            <a:pPr algn="ctr"/>
            <a:r>
              <a:rPr lang="fr-FR" sz="3200" b="1" dirty="0">
                <a:solidFill>
                  <a:schemeClr val="tx2"/>
                </a:solidFill>
                <a:latin typeface="Calibri" pitchFamily="34" charset="0"/>
              </a:rPr>
              <a:t>3 </a:t>
            </a:r>
            <a:r>
              <a:rPr lang="fr-FR" sz="3200" b="1" dirty="0" err="1">
                <a:solidFill>
                  <a:schemeClr val="tx2"/>
                </a:solidFill>
                <a:latin typeface="Calibri" pitchFamily="34" charset="0"/>
              </a:rPr>
              <a:t>ième</a:t>
            </a:r>
            <a:r>
              <a:rPr lang="fr-FR" sz="3200" b="1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3200" b="1" dirty="0" smtClean="0">
                <a:solidFill>
                  <a:schemeClr val="tx2"/>
                </a:solidFill>
                <a:latin typeface="Calibri" pitchFamily="34" charset="0"/>
              </a:rPr>
              <a:t>édition! </a:t>
            </a:r>
            <a:endParaRPr lang="fr-FR" sz="3200" b="1" dirty="0">
              <a:solidFill>
                <a:schemeClr val="tx2"/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fr-FR" sz="2000" b="1" dirty="0" smtClean="0">
                <a:solidFill>
                  <a:schemeClr val="tx2"/>
                </a:solidFill>
                <a:latin typeface="Calibri" pitchFamily="34" charset="0"/>
              </a:rPr>
              <a:t>1 ère </a:t>
            </a:r>
            <a:r>
              <a:rPr lang="fr-FR" sz="2000" b="1" dirty="0">
                <a:solidFill>
                  <a:schemeClr val="tx2"/>
                </a:solidFill>
                <a:latin typeface="Calibri" pitchFamily="34" charset="0"/>
              </a:rPr>
              <a:t>Journée: 31 Mai 2012, IOGS Palaiseau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2000" b="1" dirty="0" smtClean="0">
                <a:solidFill>
                  <a:schemeClr val="tx2"/>
                </a:solidFill>
                <a:latin typeface="Calibri" pitchFamily="34" charset="0"/>
              </a:rPr>
              <a:t>2 </a:t>
            </a:r>
            <a:r>
              <a:rPr lang="fr-FR" sz="2000" b="1" dirty="0" err="1" smtClean="0">
                <a:solidFill>
                  <a:schemeClr val="tx2"/>
                </a:solidFill>
                <a:latin typeface="Calibri" pitchFamily="34" charset="0"/>
              </a:rPr>
              <a:t>ième</a:t>
            </a:r>
            <a:r>
              <a:rPr lang="fr-FR" sz="2000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2000" b="1" dirty="0">
                <a:solidFill>
                  <a:schemeClr val="tx2"/>
                </a:solidFill>
                <a:latin typeface="Calibri" pitchFamily="34" charset="0"/>
              </a:rPr>
              <a:t>Journée : 22 Mai 2014 , </a:t>
            </a:r>
            <a:r>
              <a:rPr lang="fr-FR" sz="2000" b="1" dirty="0" err="1">
                <a:solidFill>
                  <a:schemeClr val="tx2"/>
                </a:solidFill>
                <a:latin typeface="Calibri" pitchFamily="34" charset="0"/>
              </a:rPr>
              <a:t>lOGS</a:t>
            </a:r>
            <a:r>
              <a:rPr lang="fr-FR" sz="2000" b="1" dirty="0">
                <a:solidFill>
                  <a:schemeClr val="tx2"/>
                </a:solidFill>
                <a:latin typeface="Calibri" pitchFamily="34" charset="0"/>
              </a:rPr>
              <a:t>  Palaiseau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2000" b="1" dirty="0" smtClean="0">
                <a:solidFill>
                  <a:schemeClr val="tx2"/>
                </a:solidFill>
                <a:latin typeface="Calibri" pitchFamily="34" charset="0"/>
              </a:rPr>
              <a:t>3 </a:t>
            </a:r>
            <a:r>
              <a:rPr lang="fr-FR" sz="2000" b="1" dirty="0" err="1">
                <a:solidFill>
                  <a:schemeClr val="tx2"/>
                </a:solidFill>
                <a:latin typeface="Calibri" pitchFamily="34" charset="0"/>
              </a:rPr>
              <a:t>ième</a:t>
            </a:r>
            <a:r>
              <a:rPr lang="fr-FR" sz="2000" b="1" dirty="0">
                <a:solidFill>
                  <a:schemeClr val="tx2"/>
                </a:solidFill>
                <a:latin typeface="Calibri" pitchFamily="34" charset="0"/>
              </a:rPr>
              <a:t> Journée : </a:t>
            </a:r>
            <a:r>
              <a:rPr lang="fr-FR" sz="2000" b="1" dirty="0" smtClean="0">
                <a:solidFill>
                  <a:schemeClr val="tx2"/>
                </a:solidFill>
                <a:latin typeface="Calibri" pitchFamily="34" charset="0"/>
              </a:rPr>
              <a:t>18 Mai 2016 </a:t>
            </a:r>
            <a:r>
              <a:rPr lang="fr-FR" sz="2000" b="1" dirty="0">
                <a:solidFill>
                  <a:schemeClr val="tx2"/>
                </a:solidFill>
                <a:latin typeface="Calibri" pitchFamily="34" charset="0"/>
              </a:rPr>
              <a:t>, </a:t>
            </a:r>
            <a:r>
              <a:rPr lang="fr-FR" sz="2000" b="1" dirty="0" err="1">
                <a:solidFill>
                  <a:schemeClr val="tx2"/>
                </a:solidFill>
                <a:latin typeface="Calibri" pitchFamily="34" charset="0"/>
              </a:rPr>
              <a:t>lOGS</a:t>
            </a:r>
            <a:r>
              <a:rPr lang="fr-FR" sz="2000" b="1" dirty="0">
                <a:solidFill>
                  <a:schemeClr val="tx2"/>
                </a:solidFill>
                <a:latin typeface="Calibri" pitchFamily="34" charset="0"/>
              </a:rPr>
              <a:t>  Palaiseau</a:t>
            </a:r>
          </a:p>
          <a:p>
            <a:pPr marL="342900" indent="-342900">
              <a:buFont typeface="Arial" pitchFamily="34" charset="0"/>
              <a:buChar char="•"/>
            </a:pPr>
            <a:endParaRPr lang="fr-FR" sz="2000" b="1" dirty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fr-FR" sz="28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fr-FR" sz="3200" b="1" dirty="0">
              <a:solidFill>
                <a:schemeClr val="tx2"/>
              </a:solidFill>
              <a:latin typeface="Calibri" pitchFamily="34" charset="0"/>
            </a:endParaRPr>
          </a:p>
          <a:p>
            <a:endParaRPr lang="fr-FR" sz="3200" b="1" dirty="0">
              <a:solidFill>
                <a:schemeClr val="tx2"/>
              </a:solidFill>
              <a:latin typeface="Calibri" pitchFamily="34" charset="0"/>
            </a:endParaRPr>
          </a:p>
          <a:p>
            <a:endParaRPr lang="fr-FR" sz="1200" dirty="0">
              <a:latin typeface="Calibri" pitchFamily="34" charset="0"/>
            </a:endParaRPr>
          </a:p>
        </p:txBody>
      </p:sp>
      <p:pic>
        <p:nvPicPr>
          <p:cNvPr id="6151" name="Picture 6" descr="C:\Users\barbier\Desktop\PARTAGER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C2C7DA"/>
              </a:clrFrom>
              <a:clrTo>
                <a:srgbClr val="C2C7D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5" y="0"/>
            <a:ext cx="19510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ZoneTexte 4"/>
          <p:cNvSpPr txBox="1">
            <a:spLocks noChangeArrowheads="1"/>
          </p:cNvSpPr>
          <p:nvPr/>
        </p:nvSpPr>
        <p:spPr bwMode="auto">
          <a:xfrm>
            <a:off x="-12700" y="965200"/>
            <a:ext cx="19256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b="1">
                <a:solidFill>
                  <a:srgbClr val="C00000"/>
                </a:solidFill>
                <a:latin typeface="Calibri" pitchFamily="34" charset="0"/>
              </a:rPr>
              <a:t>Partager   </a:t>
            </a:r>
            <a:endParaRPr lang="fr-FR" sz="24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 3" descr="Fond pour ppt 6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1750" y="0"/>
            <a:ext cx="9175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ZoneTexte 5"/>
          <p:cNvSpPr txBox="1">
            <a:spLocks noChangeArrowheads="1"/>
          </p:cNvSpPr>
          <p:nvPr/>
        </p:nvSpPr>
        <p:spPr bwMode="auto">
          <a:xfrm>
            <a:off x="546100" y="1657350"/>
            <a:ext cx="8340725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latin typeface="Calibri" pitchFamily="34" charset="0"/>
              </a:rPr>
              <a:t> </a:t>
            </a:r>
          </a:p>
          <a:p>
            <a:endParaRPr lang="fr-FR" sz="1700" b="1" baseline="30000"/>
          </a:p>
          <a:p>
            <a:endParaRPr lang="fr-FR" sz="2000" baseline="30000"/>
          </a:p>
        </p:txBody>
      </p:sp>
      <p:sp>
        <p:nvSpPr>
          <p:cNvPr id="6150" name="ZoneTexte 10"/>
          <p:cNvSpPr txBox="1">
            <a:spLocks noChangeArrowheads="1"/>
          </p:cNvSpPr>
          <p:nvPr/>
        </p:nvSpPr>
        <p:spPr bwMode="auto">
          <a:xfrm>
            <a:off x="177420" y="1657350"/>
            <a:ext cx="8966579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/>
                </a:solidFill>
                <a:latin typeface="Calibri" pitchFamily="34" charset="0"/>
              </a:rPr>
              <a:t>Son but </a:t>
            </a:r>
            <a:endParaRPr lang="fr-FR" sz="3200" b="1" dirty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fr-FR" sz="2000" dirty="0" smtClean="0"/>
              <a:t>Réunir les « Calculateurs Opticiens  » </a:t>
            </a:r>
          </a:p>
          <a:p>
            <a:pPr algn="ctr"/>
            <a:r>
              <a:rPr lang="fr-FR" sz="2000" dirty="0" smtClean="0"/>
              <a:t>lors d’une conférence en Français </a:t>
            </a:r>
            <a:r>
              <a:rPr lang="fr-FR" dirty="0" smtClean="0"/>
              <a:t>( France, Belgique, Suisse, Québec et plus) </a:t>
            </a:r>
            <a:endParaRPr lang="fr-FR" sz="2000" dirty="0" smtClean="0"/>
          </a:p>
          <a:p>
            <a:pPr algn="ctr"/>
            <a:r>
              <a:rPr lang="fr-FR" sz="2000" dirty="0" smtClean="0"/>
              <a:t>Travaillant sur des problèmes d’imagerie , mais pas d’illumination</a:t>
            </a:r>
          </a:p>
          <a:p>
            <a:pPr algn="ctr"/>
            <a:r>
              <a:rPr lang="fr-FR" sz="1600" dirty="0" smtClean="0"/>
              <a:t>APEX</a:t>
            </a:r>
          </a:p>
          <a:p>
            <a:pPr algn="ctr"/>
            <a:r>
              <a:rPr lang="fr-FR" sz="1600" dirty="0" smtClean="0"/>
              <a:t>ASAP</a:t>
            </a:r>
          </a:p>
          <a:p>
            <a:pPr algn="ctr"/>
            <a:r>
              <a:rPr lang="fr-FR" sz="1600" dirty="0" smtClean="0"/>
              <a:t>Api lux</a:t>
            </a:r>
          </a:p>
          <a:p>
            <a:pPr algn="ctr"/>
            <a:r>
              <a:rPr lang="fr-FR" sz="1600" dirty="0" smtClean="0"/>
              <a:t>Code V</a:t>
            </a:r>
          </a:p>
          <a:p>
            <a:pPr algn="ctr"/>
            <a:r>
              <a:rPr lang="fr-FR" sz="1600" dirty="0" err="1" smtClean="0"/>
              <a:t>Demos</a:t>
            </a:r>
            <a:endParaRPr lang="fr-FR" sz="1600" dirty="0" smtClean="0"/>
          </a:p>
          <a:p>
            <a:pPr algn="ctr"/>
            <a:r>
              <a:rPr lang="fr-FR" sz="1600" dirty="0" err="1" smtClean="0"/>
              <a:t>Kidger</a:t>
            </a:r>
            <a:endParaRPr lang="fr-FR" sz="1600" dirty="0" smtClean="0"/>
          </a:p>
          <a:p>
            <a:pPr algn="ctr"/>
            <a:r>
              <a:rPr lang="fr-FR" sz="1600" dirty="0" smtClean="0"/>
              <a:t>Genesee</a:t>
            </a:r>
          </a:p>
          <a:p>
            <a:pPr algn="ctr"/>
            <a:r>
              <a:rPr lang="fr-FR" sz="1600" dirty="0" smtClean="0"/>
              <a:t>LightTools</a:t>
            </a:r>
          </a:p>
          <a:p>
            <a:pPr algn="ctr"/>
            <a:r>
              <a:rPr lang="fr-FR" sz="1600" dirty="0" smtClean="0"/>
              <a:t>LucidShape</a:t>
            </a:r>
          </a:p>
          <a:p>
            <a:pPr algn="ctr"/>
            <a:r>
              <a:rPr lang="fr-FR" sz="1600" dirty="0" smtClean="0"/>
              <a:t>OSLO</a:t>
            </a:r>
          </a:p>
          <a:p>
            <a:pPr algn="ctr"/>
            <a:r>
              <a:rPr lang="fr-FR" sz="1600" dirty="0" err="1" smtClean="0"/>
              <a:t>Optiwerk</a:t>
            </a:r>
            <a:endParaRPr lang="fr-FR" sz="1600" dirty="0" smtClean="0"/>
          </a:p>
          <a:p>
            <a:pPr algn="ctr"/>
            <a:r>
              <a:rPr lang="fr-FR" sz="1600" dirty="0" smtClean="0"/>
              <a:t>POSD</a:t>
            </a:r>
          </a:p>
          <a:p>
            <a:pPr algn="ctr"/>
            <a:r>
              <a:rPr lang="fr-FR" sz="1600" dirty="0" smtClean="0"/>
              <a:t>SPEOS</a:t>
            </a:r>
          </a:p>
          <a:p>
            <a:pPr algn="ctr"/>
            <a:r>
              <a:rPr lang="fr-FR" sz="1600" dirty="0" err="1" smtClean="0"/>
              <a:t>Winlens</a:t>
            </a:r>
            <a:endParaRPr lang="fr-FR" sz="1600" dirty="0" smtClean="0"/>
          </a:p>
          <a:p>
            <a:pPr algn="ctr"/>
            <a:r>
              <a:rPr lang="fr-FR" sz="1600" dirty="0" smtClean="0"/>
              <a:t>ZEMAX</a:t>
            </a:r>
            <a:endParaRPr lang="fr-FR" sz="1200" dirty="0">
              <a:latin typeface="Calibri" pitchFamily="34" charset="0"/>
            </a:endParaRPr>
          </a:p>
        </p:txBody>
      </p:sp>
      <p:pic>
        <p:nvPicPr>
          <p:cNvPr id="6151" name="Picture 6" descr="C:\Users\barbier\Desktop\PARTAGER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C2C7DA"/>
              </a:clrFrom>
              <a:clrTo>
                <a:srgbClr val="C2C7D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5" y="0"/>
            <a:ext cx="19510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ZoneTexte 4"/>
          <p:cNvSpPr txBox="1">
            <a:spLocks noChangeArrowheads="1"/>
          </p:cNvSpPr>
          <p:nvPr/>
        </p:nvSpPr>
        <p:spPr bwMode="auto">
          <a:xfrm>
            <a:off x="-12700" y="965200"/>
            <a:ext cx="19256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b="1">
                <a:solidFill>
                  <a:srgbClr val="C00000"/>
                </a:solidFill>
                <a:latin typeface="Calibri" pitchFamily="34" charset="0"/>
              </a:rPr>
              <a:t>Partager   </a:t>
            </a:r>
            <a:endParaRPr lang="fr-FR" sz="24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 3" descr="Fond pour ppt 6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1750" y="0"/>
            <a:ext cx="9175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ZoneTexte 5"/>
          <p:cNvSpPr txBox="1">
            <a:spLocks noChangeArrowheads="1"/>
          </p:cNvSpPr>
          <p:nvPr/>
        </p:nvSpPr>
        <p:spPr bwMode="auto">
          <a:xfrm>
            <a:off x="546100" y="1657350"/>
            <a:ext cx="8340725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latin typeface="Calibri" pitchFamily="34" charset="0"/>
              </a:rPr>
              <a:t> </a:t>
            </a:r>
          </a:p>
          <a:p>
            <a:endParaRPr lang="fr-FR" sz="1700" b="1" baseline="30000"/>
          </a:p>
          <a:p>
            <a:endParaRPr lang="fr-FR" sz="2000" baseline="30000"/>
          </a:p>
        </p:txBody>
      </p:sp>
      <p:sp>
        <p:nvSpPr>
          <p:cNvPr id="6150" name="ZoneTexte 10"/>
          <p:cNvSpPr txBox="1">
            <a:spLocks noChangeArrowheads="1"/>
          </p:cNvSpPr>
          <p:nvPr/>
        </p:nvSpPr>
        <p:spPr bwMode="auto">
          <a:xfrm>
            <a:off x="382137" y="1869742"/>
            <a:ext cx="8504688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200" dirty="0" smtClean="0"/>
              <a:t>9h15   Accueil des participants . Buffet Café</a:t>
            </a:r>
          </a:p>
          <a:p>
            <a:r>
              <a:rPr lang="fr-FR" sz="1200" dirty="0" smtClean="0"/>
              <a:t>9h50   SFO - Yan Cornil : ouverture de la  3 </a:t>
            </a:r>
            <a:r>
              <a:rPr lang="fr-FR" sz="1200" dirty="0" err="1" smtClean="0"/>
              <a:t>ième</a:t>
            </a:r>
            <a:r>
              <a:rPr lang="fr-FR" sz="1200" dirty="0" smtClean="0"/>
              <a:t> Journée thématique Calcul Optique</a:t>
            </a:r>
          </a:p>
          <a:p>
            <a:r>
              <a:rPr lang="fr-FR" sz="1200" dirty="0" smtClean="0"/>
              <a:t>	Accueil par Mme </a:t>
            </a:r>
            <a:r>
              <a:rPr lang="fr-FR" sz="1200" dirty="0"/>
              <a:t>Catherine Hercé </a:t>
            </a:r>
            <a:r>
              <a:rPr lang="fr-FR" sz="1200" dirty="0" smtClean="0"/>
              <a:t>,SFO et  Mr Pierre </a:t>
            </a:r>
            <a:r>
              <a:rPr lang="fr-FR" sz="1200" dirty="0" err="1" smtClean="0"/>
              <a:t>Chavel</a:t>
            </a:r>
            <a:r>
              <a:rPr lang="fr-FR" sz="1200" dirty="0" smtClean="0"/>
              <a:t> , IOGS </a:t>
            </a:r>
          </a:p>
          <a:p>
            <a:r>
              <a:rPr lang="fr-FR" sz="1200" dirty="0" smtClean="0"/>
              <a:t>10h00 </a:t>
            </a:r>
            <a:r>
              <a:rPr lang="fr-FR" sz="1200" u="sng" dirty="0"/>
              <a:t>Conférence invitée </a:t>
            </a:r>
            <a:r>
              <a:rPr lang="fr-FR" sz="1200" dirty="0"/>
              <a:t>: </a:t>
            </a:r>
            <a:r>
              <a:rPr lang="en-US" sz="1200" dirty="0"/>
              <a:t>Advances in Freeform Optics : A case study.</a:t>
            </a:r>
          </a:p>
          <a:p>
            <a:r>
              <a:rPr lang="fr-FR" sz="1200" dirty="0"/>
              <a:t>	</a:t>
            </a:r>
            <a:r>
              <a:rPr lang="en-US" sz="1200" dirty="0"/>
              <a:t>Jannick ROLLAND, Director Center for Freeform Optics (</a:t>
            </a:r>
            <a:r>
              <a:rPr lang="en-US" sz="1200" dirty="0" err="1"/>
              <a:t>CeFO</a:t>
            </a:r>
            <a:r>
              <a:rPr lang="en-US" sz="1200" dirty="0"/>
              <a:t>), University of Rochester,</a:t>
            </a:r>
          </a:p>
          <a:p>
            <a:r>
              <a:rPr lang="fr-FR" sz="1200" dirty="0"/>
              <a:t>10h50  Fabrication et  contrôle des optiques </a:t>
            </a:r>
            <a:r>
              <a:rPr lang="fr-FR" sz="1200" dirty="0" smtClean="0"/>
              <a:t>FreeForm , </a:t>
            </a:r>
            <a:r>
              <a:rPr lang="fr-FR" sz="1200" dirty="0"/>
              <a:t>	</a:t>
            </a:r>
            <a:r>
              <a:rPr lang="en-US" sz="1200" dirty="0"/>
              <a:t>François LEPRÊTRE, </a:t>
            </a:r>
            <a:r>
              <a:rPr lang="en-US" sz="1200" dirty="0" smtClean="0"/>
              <a:t>Thales </a:t>
            </a:r>
            <a:r>
              <a:rPr lang="en-US" sz="1200" dirty="0" err="1" smtClean="0"/>
              <a:t>Angénieux</a:t>
            </a:r>
            <a:endParaRPr lang="fr-FR" sz="1200" dirty="0"/>
          </a:p>
          <a:p>
            <a:pPr algn="ctr"/>
            <a:r>
              <a:rPr lang="fr-FR" sz="1200" b="1" dirty="0" smtClean="0"/>
              <a:t>11h30  Pause café</a:t>
            </a:r>
          </a:p>
          <a:p>
            <a:r>
              <a:rPr lang="fr-FR" sz="1200" dirty="0" smtClean="0"/>
              <a:t>11h45   </a:t>
            </a:r>
            <a:r>
              <a:rPr lang="fr-FR" sz="1200" dirty="0"/>
              <a:t>Conception conjointe de l’optique et du traitement d’image appliquée à l’athermalisation d’un objectif infrarouge, </a:t>
            </a:r>
            <a:r>
              <a:rPr lang="fr-FR" sz="1200" dirty="0" smtClean="0"/>
              <a:t>	Marie-Anne </a:t>
            </a:r>
            <a:r>
              <a:rPr lang="fr-FR" sz="1200" dirty="0"/>
              <a:t>BURCKLEN, Laboratoire Charles Fabry, Institut d’Optique, Thales</a:t>
            </a:r>
          </a:p>
          <a:p>
            <a:r>
              <a:rPr lang="fr-FR" sz="1200" dirty="0" smtClean="0"/>
              <a:t>12h10   </a:t>
            </a:r>
            <a:r>
              <a:rPr lang="fr-FR" sz="1200" dirty="0"/>
              <a:t>Conception d’optique FreeForm à </a:t>
            </a:r>
            <a:r>
              <a:rPr lang="fr-FR" sz="1200" dirty="0" smtClean="0"/>
              <a:t>TAS ,  </a:t>
            </a:r>
            <a:r>
              <a:rPr lang="fr-FR" sz="1200" dirty="0"/>
              <a:t>Nicolas TETAZ, Thales Alenia </a:t>
            </a:r>
            <a:r>
              <a:rPr lang="fr-FR" sz="1200" dirty="0" err="1"/>
              <a:t>Space</a:t>
            </a:r>
            <a:r>
              <a:rPr lang="fr-FR" sz="1200" dirty="0"/>
              <a:t>  </a:t>
            </a:r>
          </a:p>
          <a:p>
            <a:r>
              <a:rPr lang="fr-FR" sz="1200" dirty="0" smtClean="0"/>
              <a:t>12h35  </a:t>
            </a:r>
            <a:r>
              <a:rPr lang="fr-FR" sz="1200" dirty="0"/>
              <a:t>Free </a:t>
            </a:r>
            <a:r>
              <a:rPr lang="fr-FR" sz="1200" dirty="0" err="1"/>
              <a:t>Form</a:t>
            </a:r>
            <a:r>
              <a:rPr lang="fr-FR" sz="1200" dirty="0"/>
              <a:t> pour l’optique </a:t>
            </a:r>
            <a:r>
              <a:rPr lang="fr-FR" sz="1200" dirty="0" smtClean="0"/>
              <a:t>spatiale12h45,  Roland </a:t>
            </a:r>
            <a:r>
              <a:rPr lang="fr-FR" sz="1200" dirty="0" err="1" smtClean="0"/>
              <a:t>Geyl</a:t>
            </a:r>
            <a:r>
              <a:rPr lang="fr-FR" sz="1200" dirty="0" smtClean="0"/>
              <a:t>, REOSC</a:t>
            </a:r>
          </a:p>
          <a:p>
            <a:pPr algn="ctr"/>
            <a:r>
              <a:rPr lang="fr-FR" sz="1200" b="1" dirty="0" smtClean="0"/>
              <a:t>13h00 Déjeuner</a:t>
            </a:r>
            <a:endParaRPr lang="fr-FR" sz="1200" dirty="0" smtClean="0"/>
          </a:p>
          <a:p>
            <a:r>
              <a:rPr lang="fr-FR" sz="1200" dirty="0" smtClean="0"/>
              <a:t>14h00  </a:t>
            </a:r>
            <a:r>
              <a:rPr lang="fr-FR" sz="1200" u="sng" dirty="0"/>
              <a:t>Conférence invitée </a:t>
            </a:r>
            <a:r>
              <a:rPr lang="fr-FR" sz="1200" dirty="0"/>
              <a:t>: Conception de HUD pour l’automobile </a:t>
            </a:r>
            <a:r>
              <a:rPr lang="fr-FR" sz="1200" dirty="0" smtClean="0"/>
              <a:t>,  </a:t>
            </a:r>
            <a:r>
              <a:rPr lang="en-US" sz="1200" dirty="0" smtClean="0"/>
              <a:t>Bruce </a:t>
            </a:r>
            <a:r>
              <a:rPr lang="en-US" sz="1200" dirty="0"/>
              <a:t>IRVING, OSG </a:t>
            </a:r>
            <a:r>
              <a:rPr lang="en-US" sz="1200" dirty="0" smtClean="0"/>
              <a:t>Synopsys</a:t>
            </a:r>
            <a:endParaRPr lang="fr-FR" sz="1200" dirty="0"/>
          </a:p>
          <a:p>
            <a:r>
              <a:rPr lang="fr-FR" sz="1200" dirty="0" smtClean="0"/>
              <a:t>14h45   </a:t>
            </a:r>
            <a:r>
              <a:rPr lang="fr-FR" sz="1200" dirty="0"/>
              <a:t>Mesure de formes réfléchissantes gauches par déflectométrie </a:t>
            </a:r>
            <a:r>
              <a:rPr lang="fr-FR" sz="1200" dirty="0" smtClean="0"/>
              <a:t>,  Yves </a:t>
            </a:r>
            <a:r>
              <a:rPr lang="fr-FR" sz="1200" dirty="0"/>
              <a:t>SURREL, </a:t>
            </a:r>
            <a:r>
              <a:rPr lang="fr-FR" sz="1200" dirty="0" err="1"/>
              <a:t>Visuol</a:t>
            </a:r>
            <a:endParaRPr lang="en-US" sz="1200" dirty="0"/>
          </a:p>
          <a:p>
            <a:pPr algn="ctr"/>
            <a:r>
              <a:rPr lang="en-US" sz="1200" b="1" dirty="0" smtClean="0"/>
              <a:t>15h10    Pause café</a:t>
            </a:r>
            <a:endParaRPr lang="fr-FR" sz="1200" b="1" dirty="0" smtClean="0"/>
          </a:p>
          <a:p>
            <a:r>
              <a:rPr lang="en-US" sz="1200" dirty="0" smtClean="0"/>
              <a:t>15h30  </a:t>
            </a:r>
            <a:r>
              <a:rPr lang="fr-FR" sz="1200" dirty="0"/>
              <a:t>Système d’illumination compact pour la micro </a:t>
            </a:r>
            <a:r>
              <a:rPr lang="fr-FR" sz="1200" dirty="0" smtClean="0"/>
              <a:t>lithographie,   Bertrand </a:t>
            </a:r>
            <a:r>
              <a:rPr lang="fr-FR" sz="1200" dirty="0"/>
              <a:t>PLAINCHAMP</a:t>
            </a:r>
            <a:r>
              <a:rPr lang="fr-FR" sz="1200" b="1" dirty="0"/>
              <a:t> </a:t>
            </a:r>
            <a:r>
              <a:rPr lang="fr-FR" sz="1200" dirty="0" smtClean="0"/>
              <a:t> REOSC</a:t>
            </a:r>
          </a:p>
          <a:p>
            <a:r>
              <a:rPr lang="fr-FR" sz="1200" dirty="0" smtClean="0"/>
              <a:t>15h55 </a:t>
            </a:r>
            <a:r>
              <a:rPr lang="fr-FR" sz="1200" dirty="0"/>
              <a:t>Optique Free </a:t>
            </a:r>
            <a:r>
              <a:rPr lang="fr-FR" sz="1200" dirty="0" err="1"/>
              <a:t>Form</a:t>
            </a:r>
            <a:r>
              <a:rPr lang="fr-FR" sz="1200" dirty="0"/>
              <a:t> pour l’</a:t>
            </a:r>
            <a:r>
              <a:rPr lang="fr-FR" sz="1200" dirty="0" err="1"/>
              <a:t>eclairage</a:t>
            </a:r>
            <a:r>
              <a:rPr lang="fr-FR" sz="1200" dirty="0"/>
              <a:t>, Quentin KUPERMAN, </a:t>
            </a:r>
            <a:r>
              <a:rPr lang="fr-FR" sz="1200" dirty="0" err="1"/>
              <a:t>LightTec</a:t>
            </a:r>
            <a:r>
              <a:rPr lang="fr-FR" sz="1200" dirty="0"/>
              <a:t> </a:t>
            </a:r>
          </a:p>
          <a:p>
            <a:r>
              <a:rPr lang="fr-FR" sz="1200" dirty="0" smtClean="0"/>
              <a:t>16h20  </a:t>
            </a:r>
            <a:r>
              <a:rPr lang="fr-FR" sz="1200" dirty="0"/>
              <a:t>Projet IOGS de centre de compétences sur les </a:t>
            </a:r>
            <a:r>
              <a:rPr lang="fr-FR" sz="1200" dirty="0" err="1"/>
              <a:t>FreeForms</a:t>
            </a:r>
            <a:r>
              <a:rPr lang="fr-FR" sz="1200" dirty="0"/>
              <a:t>   </a:t>
            </a:r>
            <a:r>
              <a:rPr lang="fr-FR" sz="1200" dirty="0" smtClean="0"/>
              <a:t>,</a:t>
            </a:r>
            <a:r>
              <a:rPr lang="en-US" sz="1200" dirty="0"/>
              <a:t> </a:t>
            </a:r>
            <a:endParaRPr lang="en-US" sz="1200" dirty="0" smtClean="0"/>
          </a:p>
          <a:p>
            <a:r>
              <a:rPr lang="en-US" sz="1200" dirty="0"/>
              <a:t>	</a:t>
            </a:r>
            <a:r>
              <a:rPr lang="en-US" sz="1200" dirty="0" smtClean="0"/>
              <a:t>Thierry </a:t>
            </a:r>
            <a:r>
              <a:rPr lang="en-US" sz="1200" dirty="0"/>
              <a:t>LEPINE, </a:t>
            </a:r>
            <a:r>
              <a:rPr lang="en-US" sz="1200" dirty="0" err="1"/>
              <a:t>Institut</a:t>
            </a:r>
            <a:r>
              <a:rPr lang="en-US" sz="1200" dirty="0"/>
              <a:t> </a:t>
            </a:r>
            <a:r>
              <a:rPr lang="en-US" sz="1200" dirty="0" err="1"/>
              <a:t>d’Optique</a:t>
            </a:r>
            <a:r>
              <a:rPr lang="en-US" sz="1200" dirty="0"/>
              <a:t> Graduate School </a:t>
            </a:r>
          </a:p>
          <a:p>
            <a:r>
              <a:rPr lang="fr-FR" sz="1200" dirty="0" smtClean="0"/>
              <a:t>16h45  </a:t>
            </a:r>
            <a:r>
              <a:rPr lang="fr-FR" sz="1200" dirty="0"/>
              <a:t>Conclusion </a:t>
            </a:r>
            <a:r>
              <a:rPr lang="fr-FR" sz="1200" dirty="0" smtClean="0"/>
              <a:t>:</a:t>
            </a:r>
          </a:p>
          <a:p>
            <a:r>
              <a:rPr lang="fr-FR" sz="1200" dirty="0"/>
              <a:t>	</a:t>
            </a:r>
            <a:r>
              <a:rPr lang="fr-FR" sz="1200" dirty="0" smtClean="0"/>
              <a:t> </a:t>
            </a:r>
            <a:r>
              <a:rPr lang="fr-FR" sz="1200" dirty="0"/>
              <a:t>Table ouverte sur la prochaine édition de cette "Journée de Calcul Optique", son contenu, sa durée et sa </a:t>
            </a:r>
            <a:r>
              <a:rPr lang="fr-FR" sz="1200" dirty="0" smtClean="0"/>
              <a:t>l	</a:t>
            </a:r>
            <a:r>
              <a:rPr lang="fr-FR" sz="1200" dirty="0" err="1" smtClean="0"/>
              <a:t>ocalisation</a:t>
            </a:r>
            <a:r>
              <a:rPr lang="fr-FR" sz="1200" dirty="0" smtClean="0"/>
              <a:t>. </a:t>
            </a:r>
            <a:r>
              <a:rPr lang="en-US" sz="1200" dirty="0" smtClean="0"/>
              <a:t>Yan </a:t>
            </a:r>
            <a:r>
              <a:rPr lang="en-US" sz="1200" dirty="0"/>
              <a:t>CORNIL, Light </a:t>
            </a:r>
            <a:r>
              <a:rPr lang="en-US" sz="1200" dirty="0" smtClean="0"/>
              <a:t>Tec, Riad </a:t>
            </a:r>
            <a:r>
              <a:rPr lang="en-US" sz="1200" dirty="0"/>
              <a:t>HAIDAR, </a:t>
            </a:r>
            <a:endParaRPr lang="en-US" sz="1200" dirty="0" smtClean="0"/>
          </a:p>
          <a:p>
            <a:r>
              <a:rPr lang="en-US" sz="1200" dirty="0" smtClean="0"/>
              <a:t>17h00 Fin de la </a:t>
            </a:r>
            <a:r>
              <a:rPr lang="en-US" sz="1200" dirty="0" err="1" smtClean="0"/>
              <a:t>journée</a:t>
            </a:r>
            <a:endParaRPr lang="fr-FR" sz="1200" dirty="0" smtClean="0"/>
          </a:p>
          <a:p>
            <a:endParaRPr lang="fr-FR" sz="3200" b="1" dirty="0">
              <a:solidFill>
                <a:schemeClr val="tx2"/>
              </a:solidFill>
              <a:latin typeface="Calibri" pitchFamily="34" charset="0"/>
            </a:endParaRPr>
          </a:p>
          <a:p>
            <a:endParaRPr lang="fr-FR" sz="1200" dirty="0">
              <a:latin typeface="Calibri" pitchFamily="34" charset="0"/>
            </a:endParaRPr>
          </a:p>
        </p:txBody>
      </p:sp>
      <p:pic>
        <p:nvPicPr>
          <p:cNvPr id="6151" name="Picture 6" descr="C:\Users\barbier\Desktop\PARTAGER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C2C7DA"/>
              </a:clrFrom>
              <a:clrTo>
                <a:srgbClr val="C2C7D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5" y="0"/>
            <a:ext cx="19510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ZoneTexte 4"/>
          <p:cNvSpPr txBox="1">
            <a:spLocks noChangeArrowheads="1"/>
          </p:cNvSpPr>
          <p:nvPr/>
        </p:nvSpPr>
        <p:spPr bwMode="auto">
          <a:xfrm>
            <a:off x="-12700" y="965200"/>
            <a:ext cx="19256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b="1">
                <a:solidFill>
                  <a:srgbClr val="C00000"/>
                </a:solidFill>
                <a:latin typeface="Calibri" pitchFamily="34" charset="0"/>
              </a:rPr>
              <a:t>Partager   </a:t>
            </a:r>
            <a:endParaRPr lang="fr-FR" sz="24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 3" descr="Fond pour ppt 6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1750" y="-27296"/>
            <a:ext cx="9175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ZoneTexte 5"/>
          <p:cNvSpPr txBox="1">
            <a:spLocks noChangeArrowheads="1"/>
          </p:cNvSpPr>
          <p:nvPr/>
        </p:nvSpPr>
        <p:spPr bwMode="auto">
          <a:xfrm>
            <a:off x="546100" y="1657350"/>
            <a:ext cx="8340725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latin typeface="Calibri" pitchFamily="34" charset="0"/>
              </a:rPr>
              <a:t> </a:t>
            </a:r>
          </a:p>
          <a:p>
            <a:endParaRPr lang="fr-FR" sz="1700" b="1" baseline="30000"/>
          </a:p>
          <a:p>
            <a:endParaRPr lang="fr-FR" sz="2000" baseline="30000"/>
          </a:p>
        </p:txBody>
      </p:sp>
      <p:sp>
        <p:nvSpPr>
          <p:cNvPr id="6150" name="ZoneTexte 10"/>
          <p:cNvSpPr txBox="1">
            <a:spLocks noChangeArrowheads="1"/>
          </p:cNvSpPr>
          <p:nvPr/>
        </p:nvSpPr>
        <p:spPr bwMode="auto">
          <a:xfrm>
            <a:off x="382137" y="1869743"/>
            <a:ext cx="850468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fr-FR" sz="32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fr-FR" sz="3200" b="1" dirty="0" smtClean="0">
                <a:solidFill>
                  <a:schemeClr val="tx2"/>
                </a:solidFill>
                <a:latin typeface="Calibri" pitchFamily="34" charset="0"/>
              </a:rPr>
              <a:t>Bonne Journée</a:t>
            </a:r>
          </a:p>
          <a:p>
            <a:pPr algn="ctr"/>
            <a:endParaRPr lang="fr-FR" sz="3200" b="1" i="1" dirty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fr-FR" sz="2400" b="1" i="1" dirty="0" err="1">
                <a:solidFill>
                  <a:schemeClr val="tx2"/>
                </a:solidFill>
                <a:latin typeface="Calibri" pitchFamily="34" charset="0"/>
              </a:rPr>
              <a:t>Accés</a:t>
            </a:r>
            <a:r>
              <a:rPr lang="fr-FR" sz="2400" b="1" i="1" dirty="0">
                <a:solidFill>
                  <a:schemeClr val="tx2"/>
                </a:solidFill>
                <a:latin typeface="Calibri" pitchFamily="34" charset="0"/>
              </a:rPr>
              <a:t> WIFI disponible  </a:t>
            </a:r>
          </a:p>
          <a:p>
            <a:pPr algn="ctr"/>
            <a:endParaRPr lang="fr-FR" sz="2400" b="1" i="1" dirty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endParaRPr lang="fr-FR" sz="3200" b="1" dirty="0">
              <a:solidFill>
                <a:schemeClr val="tx2"/>
              </a:solidFill>
              <a:latin typeface="Calibri" pitchFamily="34" charset="0"/>
            </a:endParaRPr>
          </a:p>
          <a:p>
            <a:endParaRPr lang="fr-FR" sz="3200" b="1" dirty="0">
              <a:solidFill>
                <a:schemeClr val="tx2"/>
              </a:solidFill>
              <a:latin typeface="Calibri" pitchFamily="34" charset="0"/>
            </a:endParaRPr>
          </a:p>
          <a:p>
            <a:endParaRPr lang="fr-FR" sz="1200" dirty="0">
              <a:latin typeface="Calibri" pitchFamily="34" charset="0"/>
            </a:endParaRPr>
          </a:p>
        </p:txBody>
      </p:sp>
      <p:pic>
        <p:nvPicPr>
          <p:cNvPr id="6151" name="Picture 6" descr="C:\Users\barbier\Desktop\PARTAGER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C2C7DA"/>
              </a:clrFrom>
              <a:clrTo>
                <a:srgbClr val="C2C7D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5" y="0"/>
            <a:ext cx="19510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ZoneTexte 4"/>
          <p:cNvSpPr txBox="1">
            <a:spLocks noChangeArrowheads="1"/>
          </p:cNvSpPr>
          <p:nvPr/>
        </p:nvSpPr>
        <p:spPr bwMode="auto">
          <a:xfrm>
            <a:off x="-12700" y="965200"/>
            <a:ext cx="19256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b="1">
                <a:solidFill>
                  <a:srgbClr val="C00000"/>
                </a:solidFill>
                <a:latin typeface="Calibri" pitchFamily="34" charset="0"/>
              </a:rPr>
              <a:t>Partager   </a:t>
            </a:r>
            <a:endParaRPr lang="fr-FR" sz="240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49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 3" descr="Fond pour ppt 6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1750" y="-27296"/>
            <a:ext cx="9175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ZoneTexte 5"/>
          <p:cNvSpPr txBox="1">
            <a:spLocks noChangeArrowheads="1"/>
          </p:cNvSpPr>
          <p:nvPr/>
        </p:nvSpPr>
        <p:spPr bwMode="auto">
          <a:xfrm>
            <a:off x="546100" y="1657350"/>
            <a:ext cx="8340725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latin typeface="Calibri" pitchFamily="34" charset="0"/>
              </a:rPr>
              <a:t> </a:t>
            </a:r>
          </a:p>
          <a:p>
            <a:endParaRPr lang="fr-FR" sz="1700" b="1" baseline="30000"/>
          </a:p>
          <a:p>
            <a:endParaRPr lang="fr-FR" sz="2000" baseline="30000"/>
          </a:p>
        </p:txBody>
      </p:sp>
      <p:sp>
        <p:nvSpPr>
          <p:cNvPr id="6150" name="ZoneTexte 10"/>
          <p:cNvSpPr txBox="1">
            <a:spLocks noChangeArrowheads="1"/>
          </p:cNvSpPr>
          <p:nvPr/>
        </p:nvSpPr>
        <p:spPr bwMode="auto">
          <a:xfrm>
            <a:off x="368300" y="1869743"/>
            <a:ext cx="8504688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/>
                </a:solidFill>
                <a:latin typeface="Calibri" pitchFamily="34" charset="0"/>
              </a:rPr>
              <a:t>Fin de journée : Table ronde </a:t>
            </a:r>
          </a:p>
          <a:p>
            <a:pPr algn="ctr"/>
            <a:endParaRPr lang="fr-FR" sz="32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fr-FR" sz="3200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fr-FR" sz="2800" b="1" dirty="0">
                <a:solidFill>
                  <a:schemeClr val="tx2"/>
                </a:solidFill>
                <a:latin typeface="Calibri" pitchFamily="34" charset="0"/>
              </a:rPr>
              <a:t>P</a:t>
            </a:r>
            <a:r>
              <a:rPr lang="fr-FR" sz="2800" b="1" dirty="0" smtClean="0">
                <a:solidFill>
                  <a:schemeClr val="tx2"/>
                </a:solidFill>
                <a:latin typeface="Calibri" pitchFamily="34" charset="0"/>
              </a:rPr>
              <a:t>rochaine édition :date : 1 an ? 2 ans ?</a:t>
            </a:r>
          </a:p>
          <a:p>
            <a:r>
              <a:rPr lang="fr-FR" sz="2800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tx2"/>
                </a:solidFill>
                <a:latin typeface="Calibri" pitchFamily="34" charset="0"/>
              </a:rPr>
              <a:t>Lieu :   Palaiseau ? Bordeaux? Ailleurs ? </a:t>
            </a:r>
          </a:p>
          <a:p>
            <a:pPr marL="457200" indent="-457200">
              <a:buFont typeface="Arial" pitchFamily="34" charset="0"/>
              <a:buChar char="•"/>
            </a:pPr>
            <a:endParaRPr lang="fr-FR" sz="28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tx2"/>
                </a:solidFill>
                <a:latin typeface="Calibri" pitchFamily="34" charset="0"/>
              </a:rPr>
              <a:t>Aide à l’organisation : présidence….</a:t>
            </a:r>
          </a:p>
          <a:p>
            <a:pPr marL="457200" indent="-457200">
              <a:buFont typeface="Arial" pitchFamily="34" charset="0"/>
              <a:buChar char="•"/>
            </a:pPr>
            <a:endParaRPr lang="fr-FR" sz="28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fr-FR" sz="2800" b="1" dirty="0" smtClean="0">
                <a:solidFill>
                  <a:schemeClr val="tx2"/>
                </a:solidFill>
                <a:latin typeface="Calibri" pitchFamily="34" charset="0"/>
              </a:rPr>
              <a:t>Envoi d’un questionnaire </a:t>
            </a:r>
            <a:r>
              <a:rPr lang="fr-FR" sz="2800" b="1" dirty="0" err="1" smtClean="0">
                <a:solidFill>
                  <a:schemeClr val="tx2"/>
                </a:solidFill>
                <a:latin typeface="Calibri" pitchFamily="34" charset="0"/>
              </a:rPr>
              <a:t>éléctronique</a:t>
            </a:r>
            <a:r>
              <a:rPr lang="fr-FR" sz="2800" b="1" dirty="0" smtClean="0">
                <a:solidFill>
                  <a:schemeClr val="tx2"/>
                </a:solidFill>
                <a:latin typeface="Calibri" pitchFamily="34" charset="0"/>
              </a:rPr>
              <a:t>.</a:t>
            </a:r>
          </a:p>
          <a:p>
            <a:pPr algn="ctr"/>
            <a:endParaRPr lang="fr-FR" sz="3200" b="1" dirty="0">
              <a:solidFill>
                <a:schemeClr val="tx2"/>
              </a:solidFill>
              <a:latin typeface="Calibri" pitchFamily="34" charset="0"/>
            </a:endParaRPr>
          </a:p>
          <a:p>
            <a:endParaRPr lang="fr-FR" sz="3200" b="1" dirty="0">
              <a:solidFill>
                <a:schemeClr val="tx2"/>
              </a:solidFill>
              <a:latin typeface="Calibri" pitchFamily="34" charset="0"/>
            </a:endParaRPr>
          </a:p>
          <a:p>
            <a:endParaRPr lang="fr-FR" sz="1200" dirty="0">
              <a:latin typeface="Calibri" pitchFamily="34" charset="0"/>
            </a:endParaRPr>
          </a:p>
        </p:txBody>
      </p:sp>
      <p:pic>
        <p:nvPicPr>
          <p:cNvPr id="6151" name="Picture 6" descr="C:\Users\barbier\Desktop\PARTAGER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C2C7DA"/>
              </a:clrFrom>
              <a:clrTo>
                <a:srgbClr val="C2C7D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5" y="0"/>
            <a:ext cx="19510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ZoneTexte 4"/>
          <p:cNvSpPr txBox="1">
            <a:spLocks noChangeArrowheads="1"/>
          </p:cNvSpPr>
          <p:nvPr/>
        </p:nvSpPr>
        <p:spPr bwMode="auto">
          <a:xfrm>
            <a:off x="-12700" y="965200"/>
            <a:ext cx="19256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b="1">
                <a:solidFill>
                  <a:srgbClr val="C00000"/>
                </a:solidFill>
                <a:latin typeface="Calibri" pitchFamily="34" charset="0"/>
              </a:rPr>
              <a:t>Partager   </a:t>
            </a:r>
            <a:endParaRPr lang="fr-FR" sz="24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" name="AutoShape 2" descr="data:image/jpeg;base64,/9j/4AAQSkZJRgABAQAAAQABAAD/2wCEAAkGBhQSEBUUExQWFRUVGBwXGBgYGBoYHBcXFRgVFxgXGBwYHSYeGB0kGhcUIC8gJCcpLCwsFR4xNTAqNSYrLCkBCQoKDgwOGA8PGikkHBwsKS4sLCwtLCwsLCwsKSksKSkpKSkpLCwpKSksLC8sLCksLCwsLCwsKSwsLCksLCwsLP/AABEIAL8BCAMBIgACEQEDEQH/xAAbAAABBQEBAAAAAAAAAAAAAAAEAAEDBQYCB//EAEsQAAEDAgMEBAcNBwMDBQEAAAECAxEAIQQSMQUTQVEGImFxMkJSgZGh0QcUFSNTYpKTscHS0/AWM0NjcqLhVHOCg7PjJKPCw/EX/8QAGgEBAQADAQEAAAAAAAAAAAAAAAECAwQFBv/EACwRAAICAQMCBgEDBQAAAAAAAAABAhEDEiExQVEEExQicZHwYaHRIzJCgbH/2gAMAwEAAhEDEQA/AMluqctUQEU+WvePCBg1S3dElHZTZOyqAct0iiiMlLd/4qEBi1TKaojJTlFCgu5rndUZu6bd/r9eeqATd027ovJTZKAE3dNuqL3dLd0AJuq53dFhulu6AE3dLd0Vu6WSgBclNkoworktVACZKYoovdUt1VAGUUt3Re7pt3QAm7pbuiS1SLVAC5KYI/WlFFqlu6AFyU+Spy3T7qgB8tIpqfd0xbqFIMtKpiilVIXRb7KW7ordU+7qAEKacoovd0t3aoATJSyUVkpFugBSilu6KDVLddlAC5P1/mm3dFbqluqAELdNu6L3VNuqoBC3S3dFbquclCAxbrkoord027oAbd02SiN3T7qgBslLJU+SlkoCDLSyVPkpt3QEBRTbuiMlPloUG3dNu6Ky0xbpYBd3TbqistclNBQNu6WSiMlc5apCHLTbup8tNFCkG7pVMRSoC+U1SDdE5KYIrEpAW6bdUSUUstAD7qmLNElumyVAD7umDdElukW6ooGLdMGzRO7pFuoQGLdIt0QUUt3VALu6Yt1cYfo++4nMhlakniBIrv8AZXFf6dz0Vjrj3Rlol2ZRFumyVe/sriv9O56Kf9ksV8gv1e2p5ke6Hly7MoCimLdaD9kMV8ir0pH30v2RxXyR+kj8VPMh3Q8ufZme3dLdVof2RxPyJ+kj8VL9kMT8l/e2PtXTzId19l8ufZme3dNua0R6I4n5MfWNfjpfsfifIT9a1+Op5sO6+x5c+z+jObqlu60X7I4jyE/WtfjrhXRPEASUpAGp3rVgOPh082HdfY8qfZ/RQbuud3RZbpt3WwwA93+u+mLf650WW65U3QAm7pslF7qluqAEKKW7osN101g1KICUyTy9NRuipAG7/UUquUbM66e0iAIJFzrHYOzUU9c2XxUMdX1N0cMpBYTT5alyUt3XRZrIgimy1PkpFFLBDlpZamyU+SliiDJSy1OEUt1SxQPkpBFEbuu2mATBOVIClExMBCSsmBrYVHKlbCVukB5KWSrAMM/Ln6o/ip/e7Pyyvqv/ACVq9Rj7m30+TsXuzUw2B3D0JAokkcqrkbVZSIzrP/TH46jO3mPKc+rT+ZXlN2eqlRZKUOVckiq8bbYPjOfVp/Mrr4VZ8pz6tP5lQBmbupioUCdrM+U59Wn8yuTtZnynfq0/mUAaTTEigfhZrm59BP5lN8Ktc3foI/MoAwq7K4KhQR2szzd+gj8yuFbYZ/nfQR+ZQBxVVbtfFWyDjr3cqc7aZ/m/RR+ZQS8UyTJLxJ+aj8dbsLgpXLoacyk41HqCBuudzRfvpj+d6EfiphjGP53ob/FXf6nH3OD02TsCZKbdUYrF4f8Anf8At+2p8A008pSUB2UoUsk5IASOMDico89PU431L6afYrC1XO6ooJp8lb7NFCZwBygg+FbjxE39fq5irRnAJSkE2VrNjoZBPG8p+28A1w01lByqE5RpMXvfl29sVGp1NwABAjSc3hAaDUR2+s14Hi8+Sdwi+H23PRw44x3aJnsQlwkKSDYKTllQGUAHJwNhGkaUqq3GwZJTni3CADxE8jA7e8mlXnweWvY3X3/06nGPVFhu6fd1OE0+7r6yzx6IMlLJRG7pZKWKB8lPlqfd10G6WKBslLJRW6pbqpYoFy122iy/9t31tLqbdV2hvwv9tz/trrDI/Y/gzxr3L5MI7ttLayhRMi8ZVmx08FJrtPShvmr6Dn4KpNvu5MYsZo6g50IMYoqEExI+0V5DdHpuVGnPSVB8v6Dv5dcK28nkv6tz8FZ9TisrZzGVJUTfk4scewVLgUqW28So9RKCL8S4gH1E1NRNRdp28PJc+rc/BUo6QfMc+rc/DVI00eK/s9v6vRIYPM/bwpqGssT0gHkOfVufgpj0hHkO/VufhqsU0q9z66hS2tSgkK74gU1DUW6ukA8hz6tf4a4/aAeS59Wv2VDtDZJQpABsWkE3FyZk/rlUScGdZ9lNQ1BP7QDyXfq1+yuDt4eS79Wr2UK8weA0vw7786EW2syE3M8xHH0aU1DUyyVt0eS79BXspjtseQ59A1Bhti9VZVJIacItxDaiI89VXvBR8KdBYf0j76WNRdfDPzHPommO2gPFc+iardosZHVhKVQDY2jwOXfTYXZhN3DPzRp5+J+zvq2W2XOBx29EpmNL6zcG3mr0rorsjdYF1wjrOpJHYgAhPpOY+cVhujmzN66hvQKIHKBxI833V7BtBsJYWEiAEEAcgEwB6IrOPJXwzzrd2pBFE5KcMzytOp5V67kluzx0mxmkDJwHGeR4GBfn6agxJAhIMG0mJ7JuLaTzsLCiXncvcIsDwMkHSezT/Iq2UuRdJFwnjm4XmDNlWvx768PLNSyOUf8AZ6MFUaY62ZBmYnKdRIvPng698TSqXCskCAMuoEWjnrY2JgxaOFqepPLFSamlf58GSi69rDkpmut3Q2DxiXU5kGR6weRHA0Y25NjXo483SRpyYesTjJT5KlKYpRXRZz6SIIrsNVKhNToZqORVEHS1XW5o5LNGYfZKliUx5/8A8rB5EuTNQb4KNTNMhHhf0Of9tdXWI2KtOpT6T7KGVs1YStWU5Qhd7R4ChzmsZZIuLVmUcclJbHl22n0t4lYUqPBt1/JT5IqNGLQrRSf+Syn0Z4nzVD0wwCV41RUQOojhPDvquZ2S3I6w1Hizx/qrgdHbsbPAY9sNJSVtAj+fzUo8DHEUQnHNX67Zn+eDxnyuz1VmMJ0SSsAhaYPzUD7XJopPQoQeui8cEeLP8ztNNhaL9WLQeLX1w0pJdb4qa+tRWfPQzllP0Px06uh3dw8jgB8+g1I0C3GY8JvzOo9lch5kfxGx/wBRuqEdEonTl4nH/nUf7J939n4qWiakadW0G5B3jegHhs8KXv8Ab+Ub+tb/AMVmD0SNrD+ztPlUv2RPZ6E/ipaGpGo98tn+I39Y3+MVzvm+Djf02/zay/7LmdOzxeAHbTjo2qD1R/bwntpaGpGpQ6n5VriP3iOIj5Wm3jc/vGtPlEfmVmk9HleT9lONjKmIGgPqjl2U1IupGgxG0GU6vI8ywfsXQ56RMD+Mn0qH3mqkbCJ4D08x3dtDr2F2D0/4qWhqRuOi2MQ+8laFZgkhMyojrG8T2pAtW32mPiV/0n7KyXua7GyNyeEkd5KgOHKfTWv2p+5X/SfsrNch8GF3ddttjj9uuvCpMlIIr0prUq4PMjs7BnmQTIFtQDc6R5joPSNKAcYUNNEqBSkkyBISRJ5ACIsfOatiion0wOIn9ev2xXHl8NFY2kzohlerdAAbBSIJV1iQTIiFDqiDpY8YMmlUreEUlxS09ZK4kZrgpESAbX7/ABaVa8EFCO/L/NtjKcm3t+fuU2I2S4wrO2okDiBcDksaKHbp3VabM24lyEqhKzw4K/pJ4/NN++i2cQFCUqBHMfq1A47YqHJI6qtZFhPMiPWPXWB0VXBctYqLK058qMCayuM2juUI3ihexKlAXvqeOlWmwNvYdaYVi2ER4qlCTxlJnTmK3wy1szVkxXui5Qm9EtpoZG08J/rcP9L/ADUze1cISIxjF/nf5rY8iNaxy7BSRV5shXU89UScdhv9Uz6f89oozBbQREtuJWnyk3EjUeY2rTOSaN0ItMO2s9FYs4Ne+cXn6pL3Vlc2S6LdbLwmAPNV1tTaQm9VreMaUXk7xAUErOQ+EolKyQO65rWbDyjpzjMuOIIHgIm3Z/iqrCY0EpkDUeL2itZ0g2cy5iVFyCqEgAqiwSOGcHnwoNvYjEiEixB8JXA9jlYiiLDbaWEgJci0ABMazw0GtWOK2k42XEl0nIsovHilQJt3cudG7P6NYXKlRUkHiCtXM83vuo3G7Awq3nFFSeu4pZ6/zlH5aNVchUpmGgp2HcSWm3Asw4VwIFsigBAjj31KrEvzc8B9g5itW1hcOlppIW3Cc2q9Myyo/wAUH7acYfDjVSItELvYf7tT9BpZjnH3jI7NYGtuyoMW440vKpc2SrwR46QoCye31VtVM4bykDT+J2j+ZUe1cHhFOkqKJgDwydEgDwVRwpTGgxox61RBvHIcyOI7KJfKmigKWJWgLuE2lSk8vmz56vm8DgwoEFOnlr5k+VRW1cBg1rTmKCQ2lPhqNk5jHVPafTSmTQY9zaPzk+gcY7KZGIcULQBI4Dt5itGNh4E3hJM26znAwPuorDbPwgIu2Ljxne3iRFSmXQzKbTdcYeU1OYpy3IT4yUq4JGk+quMzgbDij4RCRCUxZCVHh2861208DhFvrcUWyVEEnM6ZhKRwEcPVXbmFwhabQVNwkk+E5YkAcuQFXSXSYle0VQbnQ8OyiGGlk9ZduQA9ZiPVWlXsvAzqgj+td/QKkbwmF8pv6S/vqJDSbDodg8mGQPKGY8ZzTHqirLaifiV/0n7Kz5200EhLbgBgJSAeXntArQ7SQNyv+k1tXJk+DHk0xV2VMQOdIJrv1Hn0Qzz/AF+poPEYoZZImU6cZ8mZA1Btr5hRmIZVAIPZyvEA+mKz/vcF1ZcUrKqxIggKlQIhAgEFUSDqe6vN8TkyTelKvzk6scElYD76WybLLibSYklJzqyiBFuojnfW0JVPj1lJWsyUpBIkFJk5eqdcwkkk38bwqVcyc1tE2uNgWO2Y4yoKQogyeslRGsQFAm+naKtdnbVcNnEg/OTbzlJ+0HzUttHqj+offUWF0FdZUqJNs4cu5MoJhU2MRY3mQaFZ6PKCkhtKlSbDerSZ0iSuB3+qrVs1Ok0KEN9CniUkoxCeY35EebPH20Y10FUOGItH8Y+3WtJ0Z23vU5Fn4xI18pI4944+mr4GlIu55870aLYBc36QTEhw8Z1hR5a6aVGxiA2kJSoqFzKjJuSbmT+uVbLpB4CQbyqD9E1jX9ltLIKsQ62cwQRlCgLxmzHh9nmqNxirexNwXamPAE1x0ZVmVjVSfAEXV4zS1G0xqojQeDV897mSXEj/ANUsjmEJvXTPQlODaxC0vLXma8EgAAoQtM27Ff2iskQ8Q90FKzjDl0yJ4gcO2q/ZuIeSRlWUzAOVYEidDBuOyr/pPlOKUFGOqngPbXGBQyCnr8RwHPvqFDNlYLaDkFK8QQRIIcVcTEi+kzV4jZePi7mIngc6tOPHu9ApYDpCwhCUi+URPV5k8u2PNRrvS1oJmB/adR2DsNSyWCp2dj+DuIv89XHz86b4Ox4IAcxAnSFqF4k8ecmu19M0RISAO2NRflUw6UAoBLWpyzKQJyhU3H2Uslg52bj+LmIP/NWvA60w2djz/FxH1ivbViOkDcXyg+Yfd3+ioHOlLI0gnQxH6/XdSxYIrZ+OF97iBwPxiu2J63KnOy8dxcxH1ivbRJ6WMmLdvD5w9tJnpYwTBgcp4yYi1LFgY2ZjdA5iLcN4q393MGuXdn4tIlTr/eXFnv42orE9JkJBKQFTJBEQCSLHsMg/qwr/AEobWhSVAagWsRIM66evj2VLFkCcNiFRDz5nk4v21GrBvTG9ek8lLMkC+mtwfXUDm1UqUpXVA8kE2kp0I1teOzUWqF/biJCkKM8TPICCJvYRw++rZQt3AuiQp14W4qc+/wA3podzZzkE7x2BBJKliJ0medDHa4JOaSRrAJ8GB7PbUKsXJkpJtczx8X9foWxZ6R7ney5aRmkg9ZRJJlIUYBnWTGvCa3u0v3S+41lPcvcPvVUjTLA5CFWv2ya0m3XinDOqsMqCZOgga0QM2akTiIEZRQ2Fxm8QFEAGSIAuCCR92nCa6yV0p6kc/BOrHr0SSkcgRVY+4UpUOsSpUA8AYv40Aam0QVGiSByrl/dwAeNr21tY85IrTmitLp0ZxbMPjGHIyrABUpThICiqEQQqCQpVkJtAv32VXbmzQpyyLKIWVG46tgkzxK4gTECOFPXCsc+lm3UWKfctxhABfbtwKlrHmJQDXY9zDF5TGIaB4akTw1R7a9Oydp9NLJ2n012Bo8sHuZbR/wBWz9H/AMddj3Nto/6tn6A/Lr0/J2n00snafTUFHmbPufbUQoKRjWQUmQcn/j76sTsDbn+vw4v8inT6ut3k7T6aW77T6aFPKMBtbaO+yYt1taAeqSEISo3BgpSCFRwPoNcYrEpK0qCgASSdL+CNRMan6J0q1UfCEAyVCDobmJrGYvGkuHLYZYGXsVB1BI+23p4/FJtJdCUb7Z3TtjDICHlFOsaXudASm0zXeN90XC4hK2Gy5ncbXlJR1SAhavCB5JNZnZuBwz7gXimkupgAmVgjMAZGVfAZZ7+YrdYXoZgkZS2yB1SBC3DKVJIPjQZBN66MG+NXyNzxva2wy88pedKbBMQk+CNbrHPlUSOjJBHxqdR4qPza9uHQ7DCYaInkpftp/wBj8N8mfpL9tbCnkOF6DOLQFB9AB4Q3wP8AvdldnoA5pv0wf9qJE3/f8jXsjewmkpCUoIA0Eq7TxNdHY7Z8T1q9tAeNN9AHQbYhPm3XAz8vzqzxPRJamEo3qRDmb+GZhsI+X11M16qnYjXkes+2uzsNk6o9Z4+eokDyHE9CyTAcQlAjqpS2OFz++iYnhXOK6ElSioOgSRaGzH/vd1evfs+x5HrPtp/gBjyPWfbSi3tR44egSrfHJ08lHMn5WnPueGQQ+Dp4qOf+7pXsPwAz5HrPtpfALPketXtq0Q8ca9zo6++Ii1kp4DL8r2Unfc7URfEAm18qeE83eM17F8AM+R/cr20vgBryPWr20oHjy/c4gCMSDGsoTrJ0+M07+dRD3NAbKxN7GyEmSRBn4zs9deynYLXk+tXtrk7Aa8j1q9vf6alA8dw3ueKQD/6m545RxEH+JUx6ASqz/Hiif/sr1v4CaHifafvpfA7fkD1+2qCo2O6WGgk5CAEp6oUnsEWInvPGiumKD8H4nT9yvUGPBVRitlo8jS/HWhOlSFKwOJH8lzXTwFXPZRg8x6O7YWlIbS3mRIjIQFAKyg9U2gEkzIOk6zWtSypRsCbxa+ulZTBvBgNfElRsM0yCuY1SbSSSeNrijcH0ocWQQkp60QCSQoDgJkxIiCB2mtcfE6Y8GnQaA4BfFC9Y8E66R30K8yTHEHn+vNHbeqvE9JlNuSlx8KkLUMyj1SklUi5gQSdO8aklzbbhgtddJSVJvlCySOrJEAkREjgJNWXiItbmWmgrEpKUSCkRzJAM2At2lIvSoBfSJxebMkyExlSEqiRbwSRyMnX/AJCFWt5dTvdFSRkvhfEAj49zrAmxA0jmO+jcIvEugFGIetrdNuPBBtAPnqt2ooYZ7IYUpBUAUqlJJyxBIBIgjhwNXfRREvNq61gq0qglQUm4FlaceKrdvPBXLc7ptJbE+L2VjGUFa8S+EhBWYUkmxSIjdTPWHDge6gcTiX20lW/xhEKIOUgdQSfCw47R2cYrQq2inFMYpwQ2VpCgFx1hu0hKUG1/i5MzEnhoPjHnlMhtvDrV1HJcMZRm3g0BkgggcCDwjXc4foaFJvqUmGXiLBOLxWU5rl1SAAgrBsUiJykgRoR2wM50zebUtvePLKFKSVF5d4MeKoCLcqKwOJWtlAGqkKW00QMzqVFKklKvBHhaG5mIptu7KlAUoBBQCFgROYwLqGsL757NayxxnKelLnglOTS7lUOmrolIQs3PhKK+/wAJRqFjHqgqItJOUgmxKVZUxHHgT4tEN4NtGZKjK0kpMC2Yak30kjSfUYPa2ckpta5MaaAmR26W5eimRx4MaK7b23MXgW2lILDiHkbxJyLmE5UQZVzMRwgzej8F0w2g9s5xWdoNJSFFISoLAK4ASoKBFxPcYqv2x0fcdw7ZF2l5gmCCSSU+CBYTl8/brRTaEMYZzCpKlwndqUmDmyrV1oFgkqBAueVjNVzUY7E6knTTFvsY51pt1wIQQBCiPFT261Sr2rivl3fp/wCa2XThhDuJxJ/iNrBB5gtpOU994/yax2ObeYWr3yyttKoLUogkAkETxOhPGtcpO9mbVVEY2rjJHx7t/wCZ+oqJW28WP4731h+4/fRQfYOHWqSHAsJSnMmSJTJyamxVebR2zVYcQlRtI83pq6pIUiQ7fxf+oe8zh7e3sNdI2/i5u+8f+sfuoVeib8TN6ttltsKZWVhS3ZMQogISkC6oN/Ct2iDajm6LGOp0DHbuJIn3w8CCJTvTcE6i9H9JNrPtqaSl54S3mMOKBJK3ImTyAqhcNqsOlDkvJ7GkevOfvrNSdMwrcsOiu033XYW86QFJJzOqNoXNpiJAtUWw8RiXmwtWKcAVIjeuFQI0+bHnqHo4+UreMGzKlQeJCVR31OknDIUhtalFhxLSxlBzOKDrhcSCDKIRlsRwPG8k3ptFVWS4PHurTO/xBP8AvECcgUR4UnrSO4c7Vy/tN1EZnnpISqPfCjIIVNwbaA6c6BadIEdcDNIMGAJ45Ty/RorbOBShxIG9HUH7wSTmBMiwtB7YIN60am03fBsUOvY0fRzCpfJDr2OQpDpacbU8rqrHDMlQkSRcATpagNmYi5Lr+IhDbyl5nnAElDwbby5VyZBSTPGeEV3hekWHTiVObxSUqcU6tRaUA44SlRGUKOQCRz0FZ5bjLr+QguZlAAqSq8wneAJVIOtjPGupTRo54NynBFxQ3eJKQokQpeIVzUCDJmUjSeB7KNwCEMvALfL6ClRklwAKKUlCYUeYgH53DhT7NfwqEKaaeYO9sJSonNlyIylcqHC03vzM9sOpS20224hTiUqKwlYEygZ1gLI8LSJvA7axWaD4sJNk2M2s6y3KsuRZGVeckhSwClKrgp6oUYAIuLzEZ3ae1XyjMXMyQZyBRkJTN1KmJMgcTJ4RfW4LHt41hGHdAVuioBCyELRBSJKbCEi0nmZJmqXaPuau4UFxl1txJSUkkgAgxAMucSBe4tcVjqi7aDiB4DbizhwoJKUg+B4KSnKVESskKuZza3uL0E70qdQESxu215lAoJBN8py9ogi9zJ5g0WxsPEJEJaC+rlnO3FwAqBvZuAO0SYi0XbL+KLKUe8kZ0qQrOVpvkUlRSBmMAxBI5871Lw8toxpgT/ShsoSpXXSAoEIAkJHUgKsUzJJnyu2hT0mRuWw0EqOgbSCqSnrFB0IlSYChMdmtW4+EMhQcM2kFRUYUhAMgCCFJXyme3QVK3hMQoJC8Lg0lKcmbMJVZFyNysT1Df53fOv8Aor/ItFLsvpA0lDi1N5XJBDilqlQO7SQsEzZQOo0E66KtSNn4sZU+8MOWd2U5kqm5IJLgKM5CsqZIRxN70qsljXL5+RQO10RedfzFaCwU5iUO/GFaxJ4ZQJ89WLPQREn4x0EfzgT6k1bJxqohKYHYgADzBdqlTjFjUx3j7sxroMjL/wD8zSkmFAIKicuaODiQqwiYKeHPnR7HQeGyjfu3IMhRJgZpAOoBJk6TAq5G0TzBPYBTr2iqPCQPMn21bZCtwPRz3swcMlZDbk9YqIKQlKBlFxaBESNbcaGe6LFkbxCnFkQYAzk3F4UST2xeJ1q0VtImPAURpZFjzF7V2dpqJuQO8IP20Mm7KNroQ0QmXHEqBzEyM6oBAuPBBhKiBxHmrpv3NMNPW3p7C5N9Zukie3WrsY8jxkD6FcjaRJjMk+ZJqUQEHRBpGXLvFAAjrKzybEScpPBXnIvVBs7oUhGIeU427u3LJQlKrBMQvMmwzAqMAgpNa1eOXwPoA+wRTHGKi59Ue2lJAj+A2FKdKm87q0w4vMAsB34tIEzEhIBMcZkyaptpPe+WGWXV5gvFOYQuR4akha2nOAJIQAYgZiYtVf002SX1F1LqkvJbIAGhCCVAcDdRPGq3oLiHlsstlaVIYUw8AqxTO/UoJgagm089a0uCnL4Zm1SRZPe5C0TO+KSArRI8aL+FqItUj3uTtk9R1KRAtkJvAk/vBqZPnrTjHqPjH1n/AONI4pY8rzJP4JrdSMbMi97lSUDNvRb+WRPCP3lqzeAOV9KVISIcAUhSRHhCQU8o9Velv4srhBKoJGoI0v8AJgnnx0rzbGY0rxC305cxXmGYWMQAFRGoF4jWujw6k9aj2/k6/D3To0+J9zll9alpUlsKg5AgQJA0uOM1ziPcsC1Zi7cAJnLwAjyquNglaWEEuuOFxIWSeahJCciRABJ599WXvhzgpR+kPurmjGlTOab9zoy7fuYQDDxMpKT1Roqx0VVS30BQvEONreAXawRnJla4UQkndpylu5geF5NbpzEr4hY8x9lP75VpLl7+N6+rWVIwsyg9yYH+Mb8kj8VFYzof76UFLccQpAyQW3L3Kwb8OtH/AB81aI5tRn9J++olPKGpUPMn8wVKXAsye1+haMO3vFvFfWACCjw1KMBMFXHjahNk9CmyS40pTSMwbBuT1iEzkOiSqPGJvMRS6T7TU48khctiEpJIAzK1UmFGbAiZIN+VcdFMdvE4llalNhaSptRNklKzChfhCfo1Mmys6MENer9EGbT6Ae9m98krWUKT1UoSDBUAVamyUkq04Vf4f3OV74YjfFDi5BSE2smBmIMwQmbReBXK4dUFZiWwkiFEgOk6KgnwR26zw1rUbMwJU0YVlUFdVQMgEJTeCYIufTrxoqfQ1f2mF2ls5nBNPYU5cRi31hVxkV8ZGTIsgyUmTEpnMaGXtzH7tbLi2UhCA04lQG9O8GURCilRg6jvozpXinHXW8Nim0s9ZITjcySElIzyjNASoqSQBmB7BrWFxO2M6gpalrVqXFKMmLAxN7AWm1blsjW3bNQ37mIezLUpDKgcq20ozJStAAMKzGZ8I8iqK6HuTJ+X9QFWPRTa5fw4UqOoSiTnJMQqVdvWq1Lo5p9Y+7760SxpsGbHuXxo64f6VIFdnoWlgFxa8UUIBUobwGUp6xsgA6Dga0IVOmX0k/dQG2X0NMlTgUQshsAby6nOqkXEQSa1+Rvdv9v4DOcX00IxBbzEoeBbMLTmQrLdQy+CUyvuypnteg9vdFvfTyEKUpAZVKSlKbgp6oiCALRoYjSmrqyxjN7Wvz4MIqSRrgxyt/xFMWAB1jHeE+oRVt75HAH1U/vjtrWbCpabPirPmSj8NTBpXEq9CR9iasEOjn9tTAUBT7ojir1H7RUiGjwzH9dgq2B764cdGlAU6mb6r89de9FagqHr+2rZK+2nUuBN6Api2T45PmH3VKcGSNFemrH3131yp79XoDM7Y2HmDjku5ktLCQNAciri0yTHHUWiqX3M8H8S8QCRvEoBBIkNtI7YN1Gt84pKkqSdFAp8xBHLtrP7F6GbnD7hWJdLedSwGRuCrOrN8YsKK1kaWKRAFrUVFbbLFWBKTcKv85X3KplYBZ4mO0z9pmjsHgGmkwhGWTcyVKJHFSlSpR7STUu9oQqXMAbSLcrgH/NeVbSwu5ecR5K1DzTKfURXtqVisN0k6PhzaJJndqZS4qCMxcK9yhCZsJhMqOkVvwZY4m3Lg6vDzqVMsui2HJwbJiZRz7SKsvguTOX1iu9mMBhltoEkNpCZPEjU+mjQ9FapNNtnPJ3Jsrxs08EpHmH+a4+DD8w/8R7KtQ6DqTTmO+sTEqW9k3mEfZ7fsp3MCNOrHK33xVrXIXQHku3+hDuFzOoSFtJuOvJTmIABBPMgSJ802N2fsFDSMNMKWFpU4qSQVKJAERB1A81ei7QwgeaW35aSO4xY35GD5q832HgQX8ML6gq08SVH7K2x35JrlB+11Z6AvZ6vKA81UG1+mD+HdLSEMrSIIJKlKJKUk2Ssad0Diat9vbc974dbnHwU/wBSrDTlc+avLVPEhWoSfCJMlXGCZmOSZj1zhFb2W9qLvbKXVl5St5jG1tZk5Uge9nHuug3lSk2IEEAAdtYQrCdQk9407ImtfsfFEMLVJiQNYhFwicovBHmCraRWfdwSm3U5gCFp3gvPVK1pvI1lB/zW2jDUtzde5rhicM5PV+M6sQkHqpkgfr1Vr1YD5x84HtrvAzuW5uciZ43yjnRAFaXyZgB2d84+ge2gNqdGUvbrM4sBp1D0ACFlsyAqZtPI1eOJjUxQmIxgAIC8pIscuaDzib91FsDrarICitPiRadQmJ4a2J/UUqrX3C6IOKdTz3SG2553U2o+gimrJMlH/9k=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5882" y="3452559"/>
            <a:ext cx="1933575" cy="139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2220</TotalTime>
  <Words>98</Words>
  <Application>Microsoft Office PowerPoint</Application>
  <PresentationFormat>Affichage à l'écran (4:3)</PresentationFormat>
  <Paragraphs>98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Thème Office</vt:lpstr>
      <vt:lpstr>1_Conception personnalisée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Soleis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Sabine Allier</dc:creator>
  <cp:lastModifiedBy>Hajjar Rania</cp:lastModifiedBy>
  <cp:revision>157</cp:revision>
  <cp:lastPrinted>2012-03-05T09:04:54Z</cp:lastPrinted>
  <dcterms:created xsi:type="dcterms:W3CDTF">2010-05-04T07:26:13Z</dcterms:created>
  <dcterms:modified xsi:type="dcterms:W3CDTF">2016-05-31T13:57:57Z</dcterms:modified>
</cp:coreProperties>
</file>